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01"/>
  </p:notesMasterIdLst>
  <p:handoutMasterIdLst>
    <p:handoutMasterId r:id="rId102"/>
  </p:handoutMasterIdLst>
  <p:sldIdLst>
    <p:sldId id="256" r:id="rId2"/>
    <p:sldId id="374" r:id="rId3"/>
    <p:sldId id="257" r:id="rId4"/>
    <p:sldId id="258" r:id="rId5"/>
    <p:sldId id="259" r:id="rId6"/>
    <p:sldId id="260" r:id="rId7"/>
    <p:sldId id="375" r:id="rId8"/>
    <p:sldId id="376" r:id="rId9"/>
    <p:sldId id="377" r:id="rId10"/>
    <p:sldId id="378" r:id="rId11"/>
    <p:sldId id="379" r:id="rId12"/>
    <p:sldId id="380" r:id="rId13"/>
    <p:sldId id="381" r:id="rId14"/>
    <p:sldId id="262" r:id="rId15"/>
    <p:sldId id="393" r:id="rId16"/>
    <p:sldId id="263" r:id="rId17"/>
    <p:sldId id="382" r:id="rId18"/>
    <p:sldId id="264" r:id="rId19"/>
    <p:sldId id="384" r:id="rId20"/>
    <p:sldId id="265" r:id="rId21"/>
    <p:sldId id="383" r:id="rId22"/>
    <p:sldId id="385" r:id="rId23"/>
    <p:sldId id="266" r:id="rId24"/>
    <p:sldId id="267" r:id="rId25"/>
    <p:sldId id="268" r:id="rId26"/>
    <p:sldId id="269" r:id="rId27"/>
    <p:sldId id="270" r:id="rId28"/>
    <p:sldId id="271" r:id="rId29"/>
    <p:sldId id="272" r:id="rId30"/>
    <p:sldId id="273" r:id="rId31"/>
    <p:sldId id="274" r:id="rId32"/>
    <p:sldId id="276" r:id="rId33"/>
    <p:sldId id="275" r:id="rId34"/>
    <p:sldId id="277" r:id="rId35"/>
    <p:sldId id="386" r:id="rId36"/>
    <p:sldId id="387" r:id="rId37"/>
    <p:sldId id="388" r:id="rId38"/>
    <p:sldId id="389" r:id="rId39"/>
    <p:sldId id="390" r:id="rId40"/>
    <p:sldId id="391" r:id="rId41"/>
    <p:sldId id="278" r:id="rId42"/>
    <p:sldId id="392" r:id="rId43"/>
    <p:sldId id="285" r:id="rId44"/>
    <p:sldId id="279" r:id="rId45"/>
    <p:sldId id="280" r:id="rId46"/>
    <p:sldId id="281" r:id="rId47"/>
    <p:sldId id="282" r:id="rId48"/>
    <p:sldId id="283" r:id="rId49"/>
    <p:sldId id="284" r:id="rId50"/>
    <p:sldId id="394" r:id="rId51"/>
    <p:sldId id="286" r:id="rId52"/>
    <p:sldId id="287" r:id="rId53"/>
    <p:sldId id="288" r:id="rId54"/>
    <p:sldId id="289" r:id="rId55"/>
    <p:sldId id="372" r:id="rId56"/>
    <p:sldId id="294" r:id="rId57"/>
    <p:sldId id="295" r:id="rId58"/>
    <p:sldId id="293" r:id="rId59"/>
    <p:sldId id="296" r:id="rId60"/>
    <p:sldId id="297" r:id="rId61"/>
    <p:sldId id="291" r:id="rId62"/>
    <p:sldId id="292" r:id="rId63"/>
    <p:sldId id="300" r:id="rId64"/>
    <p:sldId id="301" r:id="rId65"/>
    <p:sldId id="373" r:id="rId66"/>
    <p:sldId id="396" r:id="rId67"/>
    <p:sldId id="397" r:id="rId68"/>
    <p:sldId id="398" r:id="rId69"/>
    <p:sldId id="399" r:id="rId70"/>
    <p:sldId id="395"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400" r:id="rId86"/>
    <p:sldId id="317" r:id="rId87"/>
    <p:sldId id="318" r:id="rId88"/>
    <p:sldId id="319" r:id="rId89"/>
    <p:sldId id="321" r:id="rId90"/>
    <p:sldId id="322" r:id="rId91"/>
    <p:sldId id="323" r:id="rId92"/>
    <p:sldId id="324" r:id="rId93"/>
    <p:sldId id="325" r:id="rId94"/>
    <p:sldId id="326" r:id="rId95"/>
    <p:sldId id="327" r:id="rId96"/>
    <p:sldId id="328" r:id="rId97"/>
    <p:sldId id="329" r:id="rId98"/>
    <p:sldId id="330" r:id="rId99"/>
    <p:sldId id="331" r:id="rId10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73" autoAdjust="0"/>
    <p:restoredTop sz="72513" autoAdjust="0"/>
  </p:normalViewPr>
  <p:slideViewPr>
    <p:cSldViewPr>
      <p:cViewPr varScale="1">
        <p:scale>
          <a:sx n="59" d="100"/>
          <a:sy n="59" d="100"/>
        </p:scale>
        <p:origin x="13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9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5729AAA-0B90-48C7-BFF0-36699FDE565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kumimoji="1" sz="1200">
                <a:latin typeface="Tahoma" panose="020B0604030504040204" pitchFamily="34" charset="0"/>
              </a:defRPr>
            </a:lvl1pPr>
          </a:lstStyle>
          <a:p>
            <a:endParaRPr lang="zh-CN" altLang="en-US"/>
          </a:p>
        </p:txBody>
      </p:sp>
      <p:sp>
        <p:nvSpPr>
          <p:cNvPr id="28675" name="Rectangle 3">
            <a:extLst>
              <a:ext uri="{FF2B5EF4-FFF2-40B4-BE49-F238E27FC236}">
                <a16:creationId xmlns:a16="http://schemas.microsoft.com/office/drawing/2014/main" id="{D88D91E2-96E4-43D5-B9C6-8214CE1377CB}"/>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ahoma" panose="020B0604030504040204" pitchFamily="34" charset="0"/>
              </a:defRPr>
            </a:lvl1pPr>
          </a:lstStyle>
          <a:p>
            <a:endParaRPr lang="en-US" altLang="zh-CN"/>
          </a:p>
        </p:txBody>
      </p:sp>
      <p:sp>
        <p:nvSpPr>
          <p:cNvPr id="28676" name="Rectangle 4">
            <a:extLst>
              <a:ext uri="{FF2B5EF4-FFF2-40B4-BE49-F238E27FC236}">
                <a16:creationId xmlns:a16="http://schemas.microsoft.com/office/drawing/2014/main" id="{65754AB8-78CA-4B7A-9FED-A773FE525D91}"/>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kumimoji="1" sz="1200">
                <a:latin typeface="Tahoma" panose="020B0604030504040204" pitchFamily="34" charset="0"/>
              </a:defRPr>
            </a:lvl1pPr>
          </a:lstStyle>
          <a:p>
            <a:endParaRPr lang="en-US" altLang="zh-CN"/>
          </a:p>
        </p:txBody>
      </p:sp>
      <p:sp>
        <p:nvSpPr>
          <p:cNvPr id="28677" name="Rectangle 5">
            <a:extLst>
              <a:ext uri="{FF2B5EF4-FFF2-40B4-BE49-F238E27FC236}">
                <a16:creationId xmlns:a16="http://schemas.microsoft.com/office/drawing/2014/main" id="{3067FE6C-0136-4C83-A57C-659AD9A2F145}"/>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ahoma" panose="020B0604030504040204" pitchFamily="34" charset="0"/>
              </a:defRPr>
            </a:lvl1pPr>
          </a:lstStyle>
          <a:p>
            <a:fld id="{D1044BE9-2708-49AD-8986-6BFDCFC39723}"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888A991-8A96-4BB5-89E1-FAA22C15775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kumimoji="1" sz="1200">
                <a:latin typeface="Tahoma" panose="020B0604030504040204" pitchFamily="34" charset="0"/>
              </a:defRPr>
            </a:lvl1pPr>
          </a:lstStyle>
          <a:p>
            <a:endParaRPr lang="zh-CN" altLang="en-US"/>
          </a:p>
        </p:txBody>
      </p:sp>
      <p:sp>
        <p:nvSpPr>
          <p:cNvPr id="7171" name="Rectangle 3">
            <a:extLst>
              <a:ext uri="{FF2B5EF4-FFF2-40B4-BE49-F238E27FC236}">
                <a16:creationId xmlns:a16="http://schemas.microsoft.com/office/drawing/2014/main" id="{7D0EDFD6-A85D-4169-94DA-2372E23CF9DF}"/>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ahoma" panose="020B0604030504040204" pitchFamily="34" charset="0"/>
              </a:defRPr>
            </a:lvl1pPr>
          </a:lstStyle>
          <a:p>
            <a:endParaRPr lang="en-US" altLang="zh-CN"/>
          </a:p>
        </p:txBody>
      </p:sp>
      <p:sp>
        <p:nvSpPr>
          <p:cNvPr id="7172" name="Rectangle 4">
            <a:extLst>
              <a:ext uri="{FF2B5EF4-FFF2-40B4-BE49-F238E27FC236}">
                <a16:creationId xmlns:a16="http://schemas.microsoft.com/office/drawing/2014/main" id="{676C87FB-9B38-4EAE-8953-50A3A977676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a:extLst>
              <a:ext uri="{FF2B5EF4-FFF2-40B4-BE49-F238E27FC236}">
                <a16:creationId xmlns:a16="http://schemas.microsoft.com/office/drawing/2014/main" id="{F1F06CE6-0D4D-475B-82B6-00517E6455C6}"/>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4" name="Rectangle 6">
            <a:extLst>
              <a:ext uri="{FF2B5EF4-FFF2-40B4-BE49-F238E27FC236}">
                <a16:creationId xmlns:a16="http://schemas.microsoft.com/office/drawing/2014/main" id="{1B939E92-3204-4CBC-8C34-179EC0AE9F5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kumimoji="1" sz="1200">
                <a:latin typeface="Tahoma" panose="020B0604030504040204" pitchFamily="34" charset="0"/>
              </a:defRPr>
            </a:lvl1pPr>
          </a:lstStyle>
          <a:p>
            <a:endParaRPr lang="en-US" altLang="zh-CN"/>
          </a:p>
        </p:txBody>
      </p:sp>
      <p:sp>
        <p:nvSpPr>
          <p:cNvPr id="7175" name="Rectangle 7">
            <a:extLst>
              <a:ext uri="{FF2B5EF4-FFF2-40B4-BE49-F238E27FC236}">
                <a16:creationId xmlns:a16="http://schemas.microsoft.com/office/drawing/2014/main" id="{2783F11B-215E-474C-BFC7-295E887351E8}"/>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ahoma" panose="020B0604030504040204" pitchFamily="34" charset="0"/>
              </a:defRPr>
            </a:lvl1pPr>
          </a:lstStyle>
          <a:p>
            <a:fld id="{08807865-A043-4449-8EE8-EA77DE073D2E}"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3</a:t>
            </a:fld>
            <a:endParaRPr lang="en-US" altLang="zh-CN"/>
          </a:p>
        </p:txBody>
      </p:sp>
    </p:spTree>
    <p:extLst>
      <p:ext uri="{BB962C8B-B14F-4D97-AF65-F5344CB8AC3E}">
        <p14:creationId xmlns:p14="http://schemas.microsoft.com/office/powerpoint/2010/main" val="1599320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395ED-ECC8-2FF4-E40C-79AF1A0308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738FD2-0FF5-A516-9BB8-B93DC89051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641DCE-FFA2-4B23-8709-2E46EB7946EA}"/>
              </a:ext>
            </a:extLst>
          </p:cNvPr>
          <p:cNvSpPr>
            <a:spLocks noGrp="1"/>
          </p:cNvSpPr>
          <p:nvPr>
            <p:ph type="body" idx="1"/>
          </p:nvPr>
        </p:nvSpPr>
        <p:spPr/>
        <p:txBody>
          <a:bodyPr/>
          <a:lstStyle/>
          <a:p>
            <a:pPr>
              <a:lnSpc>
                <a:spcPct val="150000"/>
              </a:lnSpc>
            </a:pPr>
            <a:r>
              <a:rPr lang="zh-CN" altLang="en-US" sz="1200" dirty="0"/>
              <a:t>这些假设使得问题考虑起来更清晰一些，并且忽略了一些反常的情况，它们基本上保留了所有我们想考虑的东西。</a:t>
            </a:r>
          </a:p>
        </p:txBody>
      </p:sp>
      <p:sp>
        <p:nvSpPr>
          <p:cNvPr id="4" name="灯片编号占位符 3">
            <a:extLst>
              <a:ext uri="{FF2B5EF4-FFF2-40B4-BE49-F238E27FC236}">
                <a16:creationId xmlns:a16="http://schemas.microsoft.com/office/drawing/2014/main" id="{20D9A5E2-DED9-08CE-A740-52E566C269C9}"/>
              </a:ext>
            </a:extLst>
          </p:cNvPr>
          <p:cNvSpPr>
            <a:spLocks noGrp="1"/>
          </p:cNvSpPr>
          <p:nvPr>
            <p:ph type="sldNum" sz="quarter" idx="5"/>
          </p:nvPr>
        </p:nvSpPr>
        <p:spPr/>
        <p:txBody>
          <a:bodyPr/>
          <a:lstStyle/>
          <a:p>
            <a:fld id="{08807865-A043-4449-8EE8-EA77DE073D2E}" type="slidenum">
              <a:rPr lang="zh-CN" altLang="en-US" smtClean="0"/>
              <a:pPr/>
              <a:t>17</a:t>
            </a:fld>
            <a:endParaRPr lang="en-US" altLang="zh-CN"/>
          </a:p>
        </p:txBody>
      </p:sp>
    </p:spTree>
    <p:extLst>
      <p:ext uri="{BB962C8B-B14F-4D97-AF65-F5344CB8AC3E}">
        <p14:creationId xmlns:p14="http://schemas.microsoft.com/office/powerpoint/2010/main" val="171382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左边对进入结点</a:t>
            </a:r>
            <a:r>
              <a:rPr lang="en-US" altLang="zh-CN" b="0" i="0" dirty="0">
                <a:solidFill>
                  <a:srgbClr val="1C1F23"/>
                </a:solidFill>
                <a:effectLst/>
                <a:latin typeface="Inter"/>
              </a:rPr>
              <a:t>\(v\)</a:t>
            </a:r>
            <a:r>
              <a:rPr lang="zh-CN" altLang="en-US" b="0" i="0" dirty="0">
                <a:solidFill>
                  <a:srgbClr val="1C1F23"/>
                </a:solidFill>
                <a:effectLst/>
                <a:latin typeface="Inter"/>
              </a:rPr>
              <a:t>的所有边上的流值</a:t>
            </a:r>
            <a:r>
              <a:rPr lang="en-US" altLang="zh-CN" b="0" i="0" dirty="0">
                <a:solidFill>
                  <a:srgbClr val="1C1F23"/>
                </a:solidFill>
                <a:effectLst/>
                <a:latin typeface="Inter"/>
              </a:rPr>
              <a:t>\(f(e)\)</a:t>
            </a:r>
            <a:r>
              <a:rPr lang="zh-CN" altLang="en-US" b="0" i="0" dirty="0">
                <a:solidFill>
                  <a:srgbClr val="1C1F23"/>
                </a:solidFill>
                <a:effectLst/>
                <a:latin typeface="Inter"/>
              </a:rPr>
              <a:t>求和，而右边对离开结点</a:t>
            </a:r>
            <a:r>
              <a:rPr lang="en-US" altLang="zh-CN" b="0" i="0" dirty="0">
                <a:solidFill>
                  <a:srgbClr val="1C1F23"/>
                </a:solidFill>
                <a:effectLst/>
                <a:latin typeface="Inter"/>
              </a:rPr>
              <a:t>\(v\)</a:t>
            </a:r>
            <a:r>
              <a:rPr lang="zh-CN" altLang="en-US" b="0" i="0" dirty="0">
                <a:solidFill>
                  <a:srgbClr val="1C1F23"/>
                </a:solidFill>
                <a:effectLst/>
                <a:latin typeface="Inter"/>
              </a:rPr>
              <a:t>的所有边上的流值</a:t>
            </a:r>
            <a:r>
              <a:rPr lang="en-US" altLang="zh-CN" b="0" i="0" dirty="0">
                <a:solidFill>
                  <a:srgbClr val="1C1F23"/>
                </a:solidFill>
                <a:effectLst/>
                <a:latin typeface="Inter"/>
              </a:rPr>
              <a:t>\(f(e)\)</a:t>
            </a:r>
            <a:r>
              <a:rPr lang="zh-CN" altLang="en-US" b="0" i="0" dirty="0">
                <a:solidFill>
                  <a:srgbClr val="1C1F23"/>
                </a:solidFill>
                <a:effectLst/>
                <a:latin typeface="Inter"/>
              </a:rPr>
              <a:t>求和。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18</a:t>
            </a:fld>
            <a:endParaRPr lang="en-US" altLang="zh-CN"/>
          </a:p>
        </p:txBody>
      </p:sp>
    </p:spTree>
    <p:extLst>
      <p:ext uri="{BB962C8B-B14F-4D97-AF65-F5344CB8AC3E}">
        <p14:creationId xmlns:p14="http://schemas.microsoft.com/office/powerpoint/2010/main" val="1859309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D4A62-791D-BB14-9B35-128D0FA43B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7BADA8-528C-57FC-6F2B-56710595AF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0125E6-9A58-8D08-1B53-433A9DDB3A35}"/>
              </a:ext>
            </a:extLst>
          </p:cNvPr>
          <p:cNvSpPr>
            <a:spLocks noGrp="1"/>
          </p:cNvSpPr>
          <p:nvPr>
            <p:ph type="body" idx="1"/>
          </p:nvPr>
        </p:nvSpPr>
        <p:spPr/>
        <p:txBody>
          <a:bodyPr/>
          <a:lstStyle/>
          <a:p>
            <a:r>
              <a:rPr lang="zh-CN" altLang="en-US" sz="1200" dirty="0"/>
              <a:t>换句话说，它可以产生流。</a:t>
            </a:r>
            <a:endParaRPr lang="zh-CN" altLang="en-US" dirty="0"/>
          </a:p>
        </p:txBody>
      </p:sp>
      <p:sp>
        <p:nvSpPr>
          <p:cNvPr id="4" name="灯片编号占位符 3">
            <a:extLst>
              <a:ext uri="{FF2B5EF4-FFF2-40B4-BE49-F238E27FC236}">
                <a16:creationId xmlns:a16="http://schemas.microsoft.com/office/drawing/2014/main" id="{FD8DEF17-A6DC-6041-B695-48A25CE77E85}"/>
              </a:ext>
            </a:extLst>
          </p:cNvPr>
          <p:cNvSpPr>
            <a:spLocks noGrp="1"/>
          </p:cNvSpPr>
          <p:nvPr>
            <p:ph type="sldNum" sz="quarter" idx="5"/>
          </p:nvPr>
        </p:nvSpPr>
        <p:spPr/>
        <p:txBody>
          <a:bodyPr/>
          <a:lstStyle/>
          <a:p>
            <a:fld id="{08807865-A043-4449-8EE8-EA77DE073D2E}" type="slidenum">
              <a:rPr lang="zh-CN" altLang="en-US" smtClean="0"/>
              <a:pPr/>
              <a:t>19</a:t>
            </a:fld>
            <a:endParaRPr lang="en-US" altLang="zh-CN"/>
          </a:p>
        </p:txBody>
      </p:sp>
    </p:spTree>
    <p:extLst>
      <p:ext uri="{BB962C8B-B14F-4D97-AF65-F5344CB8AC3E}">
        <p14:creationId xmlns:p14="http://schemas.microsoft.com/office/powerpoint/2010/main" val="369756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20</a:t>
            </a:fld>
            <a:endParaRPr lang="en-US" altLang="zh-CN"/>
          </a:p>
        </p:txBody>
      </p:sp>
    </p:spTree>
    <p:extLst>
      <p:ext uri="{BB962C8B-B14F-4D97-AF65-F5344CB8AC3E}">
        <p14:creationId xmlns:p14="http://schemas.microsoft.com/office/powerpoint/2010/main" val="1473605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58FF-061F-8356-BE4F-993E59D488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418CF5-0146-3BB6-6414-A4B9F96B0D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490E5E-33A1-A0CB-F1DD-131F892F80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BCBF7E-3516-E059-F882-6CC4FE95678B}"/>
              </a:ext>
            </a:extLst>
          </p:cNvPr>
          <p:cNvSpPr>
            <a:spLocks noGrp="1"/>
          </p:cNvSpPr>
          <p:nvPr>
            <p:ph type="sldNum" sz="quarter" idx="5"/>
          </p:nvPr>
        </p:nvSpPr>
        <p:spPr/>
        <p:txBody>
          <a:bodyPr/>
          <a:lstStyle/>
          <a:p>
            <a:fld id="{08807865-A043-4449-8EE8-EA77DE073D2E}" type="slidenum">
              <a:rPr lang="zh-CN" altLang="en-US" smtClean="0"/>
              <a:pPr/>
              <a:t>21</a:t>
            </a:fld>
            <a:endParaRPr lang="en-US" altLang="zh-CN"/>
          </a:p>
        </p:txBody>
      </p:sp>
    </p:spTree>
    <p:extLst>
      <p:ext uri="{BB962C8B-B14F-4D97-AF65-F5344CB8AC3E}">
        <p14:creationId xmlns:p14="http://schemas.microsoft.com/office/powerpoint/2010/main" val="225237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100"/>
              </a:lnSpc>
              <a:buNone/>
            </a:pPr>
            <a:r>
              <a:rPr lang="zh-CN" altLang="en-US" b="0" i="0" dirty="0">
                <a:effectLst/>
                <a:latin typeface="Inter"/>
              </a:rPr>
              <a:t>“局部最优不等于全局最优” 这一观点蕴含着丰富的思政元素：</a:t>
            </a:r>
          </a:p>
          <a:p>
            <a:pPr algn="l">
              <a:lnSpc>
                <a:spcPts val="2100"/>
              </a:lnSpc>
              <a:spcBef>
                <a:spcPts val="2100"/>
              </a:spcBef>
              <a:spcAft>
                <a:spcPts val="900"/>
              </a:spcAft>
              <a:buNone/>
            </a:pPr>
            <a:r>
              <a:rPr lang="zh-CN" altLang="en-US" b="1" i="0" dirty="0">
                <a:solidFill>
                  <a:srgbClr val="000000"/>
                </a:solidFill>
                <a:effectLst/>
                <a:latin typeface="Inter"/>
              </a:rPr>
              <a:t>个人发展层面</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眼光与格局</a:t>
            </a:r>
            <a:r>
              <a:rPr lang="zh-CN" altLang="en-US" b="0" i="0" dirty="0">
                <a:solidFill>
                  <a:srgbClr val="000000"/>
                </a:solidFill>
                <a:effectLst/>
                <a:latin typeface="Inter"/>
              </a:rPr>
              <a:t>：在个人成长中，不能局限于眼前的小目标、小成就。比如，学生为了在一次小测验中取得好成绩，花大量时间死记硬背，这可能在当下获得高分（局部最优） 。但从长远看，忽视了知识体系构建和思维能力培养，不利于未来深造和职业发展（非全局最优） 。这启示我们要有长远眼光，不被短期利益迷惑，树立大格局，追求全面、可持续发展。</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团队协作意识</a:t>
            </a:r>
            <a:r>
              <a:rPr lang="zh-CN" altLang="en-US" b="0" i="0" dirty="0">
                <a:solidFill>
                  <a:srgbClr val="000000"/>
                </a:solidFill>
                <a:effectLst/>
                <a:latin typeface="Inter"/>
              </a:rPr>
              <a:t>：个人过度追求自身利益最大化（局部最优），如职场中员工为突出自己抢功劳、不配合团队，虽短期内看似对自己有利，但会破坏团队氛围，降低整体效能，最终影响个人长期发展。只有融入团队，为团队整体目标努力，才能实现个人与团队的共赢（全局最优） ，培养集体主义精神和团队协作意识。</a:t>
            </a:r>
          </a:p>
          <a:p>
            <a:pPr algn="l">
              <a:lnSpc>
                <a:spcPts val="2100"/>
              </a:lnSpc>
              <a:spcBef>
                <a:spcPts val="2100"/>
              </a:spcBef>
              <a:spcAft>
                <a:spcPts val="900"/>
              </a:spcAft>
              <a:buNone/>
            </a:pPr>
            <a:r>
              <a:rPr lang="zh-CN" altLang="en-US" b="1" i="0" dirty="0">
                <a:solidFill>
                  <a:srgbClr val="000000"/>
                </a:solidFill>
                <a:effectLst/>
                <a:latin typeface="Inter"/>
              </a:rPr>
              <a:t>社会发展层面</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整体利益观</a:t>
            </a:r>
            <a:r>
              <a:rPr lang="zh-CN" altLang="en-US" b="0" i="0" dirty="0">
                <a:solidFill>
                  <a:srgbClr val="000000"/>
                </a:solidFill>
                <a:effectLst/>
                <a:latin typeface="Inter"/>
              </a:rPr>
              <a:t>：在社会建设中，不同地区、行业不能只追求自身发展。例如，一些地区为发展经济过度开发资源，虽短期内经济增长（局部最优），却造成生态破坏、资源枯竭等问题，损害了整个社会的长远利益（非全局最优） 。这提醒我们要树立正确政绩观，以全局视野谋划发展，兼顾经济、社会、生态效益，实现可持续发展。</a:t>
            </a:r>
          </a:p>
          <a:p>
            <a:pPr algn="l">
              <a:lnSpc>
                <a:spcPts val="2100"/>
              </a:lnSpc>
              <a:spcBef>
                <a:spcPts val="600"/>
              </a:spcBef>
              <a:spcAft>
                <a:spcPts val="600"/>
              </a:spcAft>
              <a:buFont typeface="Arial" panose="020B0604020202020204" pitchFamily="34" charset="0"/>
              <a:buChar char="•"/>
            </a:pPr>
            <a:r>
              <a:rPr lang="zh-CN" altLang="en-US" b="1" i="0" dirty="0">
                <a:solidFill>
                  <a:srgbClr val="000000"/>
                </a:solidFill>
                <a:effectLst/>
                <a:latin typeface="Inter"/>
              </a:rPr>
              <a:t>公平与效率平衡</a:t>
            </a:r>
            <a:r>
              <a:rPr lang="zh-CN" altLang="en-US" b="0" i="0" dirty="0">
                <a:solidFill>
                  <a:srgbClr val="000000"/>
                </a:solidFill>
                <a:effectLst/>
                <a:latin typeface="Inter"/>
              </a:rPr>
              <a:t>：在资源分配领域，不能只注重效率追求局部的高效益。如教育资源过度集中在少数优质学校（局部最优），会导致教育不公平，影响整体国民素质提升。应在追求效率的同时兼顾公平，合理分配资源，实现教育事业整体发展（全局最优） ，体现公平正义的价值追求</a:t>
            </a:r>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28</a:t>
            </a:fld>
            <a:endParaRPr lang="en-US" altLang="zh-CN"/>
          </a:p>
        </p:txBody>
      </p:sp>
    </p:spTree>
    <p:extLst>
      <p:ext uri="{BB962C8B-B14F-4D97-AF65-F5344CB8AC3E}">
        <p14:creationId xmlns:p14="http://schemas.microsoft.com/office/powerpoint/2010/main" val="3300735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它提供一种系统的方法来研究像这样的前 </a:t>
            </a:r>
            <a:r>
              <a:rPr lang="en-US" altLang="zh-CN" b="0" i="0" dirty="0">
                <a:effectLst/>
                <a:latin typeface="Inter"/>
              </a:rPr>
              <a:t>- </a:t>
            </a:r>
            <a:r>
              <a:rPr lang="zh-CN" altLang="en-US" b="0" i="0" dirty="0">
                <a:effectLst/>
                <a:latin typeface="Inter"/>
              </a:rPr>
              <a:t>后向操作。</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29</a:t>
            </a:fld>
            <a:endParaRPr lang="en-US" altLang="zh-CN"/>
          </a:p>
        </p:txBody>
      </p:sp>
    </p:spTree>
    <p:extLst>
      <p:ext uri="{BB962C8B-B14F-4D97-AF65-F5344CB8AC3E}">
        <p14:creationId xmlns:p14="http://schemas.microsoft.com/office/powerpoint/2010/main" val="282155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30</a:t>
            </a:fld>
            <a:endParaRPr lang="en-US" altLang="zh-CN"/>
          </a:p>
        </p:txBody>
      </p:sp>
    </p:spTree>
    <p:extLst>
      <p:ext uri="{BB962C8B-B14F-4D97-AF65-F5344CB8AC3E}">
        <p14:creationId xmlns:p14="http://schemas.microsoft.com/office/powerpoint/2010/main" val="281616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现在我们想把在</a:t>
            </a:r>
            <a:r>
              <a:rPr lang="en-US" altLang="zh-CN" b="0" i="0" dirty="0">
                <a:solidFill>
                  <a:srgbClr val="1C1F23"/>
                </a:solidFill>
                <a:effectLst/>
                <a:latin typeface="Inter"/>
              </a:rPr>
              <a:t>\(</a:t>
            </a:r>
            <a:r>
              <a:rPr lang="en-US" altLang="zh-CN" b="0" i="0" dirty="0" err="1">
                <a:solidFill>
                  <a:srgbClr val="1C1F23"/>
                </a:solidFill>
                <a:effectLst/>
                <a:latin typeface="Inter"/>
              </a:rPr>
              <a:t>G_f</a:t>
            </a:r>
            <a:r>
              <a:rPr lang="en-US" altLang="zh-CN" b="0" i="0" dirty="0">
                <a:solidFill>
                  <a:srgbClr val="1C1F23"/>
                </a:solidFill>
                <a:effectLst/>
                <a:latin typeface="Inter"/>
              </a:rPr>
              <a:t>\)</a:t>
            </a:r>
            <a:r>
              <a:rPr lang="zh-CN" altLang="en-US" b="0" i="0" dirty="0">
                <a:solidFill>
                  <a:srgbClr val="1C1F23"/>
                </a:solidFill>
                <a:effectLst/>
                <a:latin typeface="Inter"/>
              </a:rPr>
              <a:t>中从</a:t>
            </a:r>
            <a:r>
              <a:rPr lang="en-US" altLang="zh-CN" b="0" i="0" dirty="0">
                <a:solidFill>
                  <a:srgbClr val="1C1F23"/>
                </a:solidFill>
                <a:effectLst/>
                <a:latin typeface="Inter"/>
              </a:rPr>
              <a:t>\(s\)</a:t>
            </a:r>
            <a:r>
              <a:rPr lang="zh-CN" altLang="en-US" b="0" i="0" dirty="0">
                <a:solidFill>
                  <a:srgbClr val="1C1F23"/>
                </a:solidFill>
                <a:effectLst/>
                <a:latin typeface="Inter"/>
              </a:rPr>
              <a:t>到</a:t>
            </a:r>
            <a:r>
              <a:rPr lang="en-US" altLang="zh-CN" b="0" i="0" dirty="0">
                <a:solidFill>
                  <a:srgbClr val="1C1F23"/>
                </a:solidFill>
                <a:effectLst/>
                <a:latin typeface="Inter"/>
              </a:rPr>
              <a:t>\(t\)</a:t>
            </a:r>
            <a:r>
              <a:rPr lang="zh-CN" altLang="en-US" b="0" i="0" dirty="0">
                <a:solidFill>
                  <a:srgbClr val="1C1F23"/>
                </a:solidFill>
                <a:effectLst/>
                <a:latin typeface="Inter"/>
              </a:rPr>
              <a:t>推流的这个方式精确化。 </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zh-CN" altLang="en-US" b="0" i="0" dirty="0">
                <a:effectLst/>
                <a:latin typeface="Arial" panose="020B0604020202020204" pitchFamily="34" charset="0"/>
              </a:rPr>
              <a:t>增广路径是解决最大流问题的关键概念，它指的是在流网络中，从源点到汇点的一条路径，其中的每一条边都有足够的剩余容量来增加流量。</a:t>
            </a:r>
            <a:endParaRPr lang="en-US" altLang="zh-CN" b="0" i="0" dirty="0">
              <a:effectLst/>
              <a:latin typeface="Arial" panose="020B0604020202020204" pitchFamily="34" charset="0"/>
            </a:endParaRPr>
          </a:p>
          <a:p>
            <a:endParaRPr lang="en-US" altLang="zh-CN" b="0" i="0" dirty="0">
              <a:effectLst/>
              <a:latin typeface="Arial" panose="020B0604020202020204" pitchFamily="34" charset="0"/>
            </a:endParaRPr>
          </a:p>
          <a:p>
            <a:r>
              <a:rPr lang="zh-CN" altLang="en-US" b="0" i="0" dirty="0">
                <a:effectLst/>
                <a:latin typeface="Arial" panose="020B0604020202020204" pitchFamily="34" charset="0"/>
              </a:rPr>
              <a:t>这个概念是由</a:t>
            </a:r>
            <a:r>
              <a:rPr lang="en-US" altLang="zh-CN" b="0" i="0" dirty="0">
                <a:effectLst/>
                <a:latin typeface="Arial" panose="020B0604020202020204" pitchFamily="34" charset="0"/>
              </a:rPr>
              <a:t>Ford-Fulkerson</a:t>
            </a:r>
            <a:r>
              <a:rPr lang="zh-CN" altLang="en-US" b="0" i="0" dirty="0">
                <a:effectLst/>
                <a:latin typeface="Arial" panose="020B0604020202020204" pitchFamily="34" charset="0"/>
              </a:rPr>
              <a:t>算法提出的，该算法通过不断寻找增广路径来增加网络的流量，直到找不到增广路径为止，此时的流就是最大流</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33</a:t>
            </a:fld>
            <a:endParaRPr lang="en-US" altLang="zh-CN"/>
          </a:p>
        </p:txBody>
      </p:sp>
    </p:spTree>
    <p:extLst>
      <p:ext uri="{BB962C8B-B14F-4D97-AF65-F5344CB8AC3E}">
        <p14:creationId xmlns:p14="http://schemas.microsoft.com/office/powerpoint/2010/main" val="205389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C1F23"/>
                </a:solidFill>
                <a:effectLst/>
                <a:latin typeface="Inter"/>
              </a:rPr>
              <a:t>\(\text{augment}(f, P)\)</a:t>
            </a:r>
            <a:r>
              <a:rPr lang="zh-CN" altLang="en-US" b="0" i="0" dirty="0">
                <a:solidFill>
                  <a:srgbClr val="1C1F23"/>
                </a:solidFill>
                <a:effectLst/>
                <a:latin typeface="Inter"/>
              </a:rPr>
              <a:t>的结果是</a:t>
            </a:r>
            <a:r>
              <a:rPr lang="en-US" altLang="zh-CN" b="0" i="0" dirty="0">
                <a:solidFill>
                  <a:srgbClr val="1C1F23"/>
                </a:solidFill>
                <a:effectLst/>
                <a:latin typeface="Inter"/>
              </a:rPr>
              <a:t>\(G\)</a:t>
            </a:r>
            <a:r>
              <a:rPr lang="zh-CN" altLang="en-US" b="0" i="0" dirty="0">
                <a:solidFill>
                  <a:srgbClr val="1C1F23"/>
                </a:solidFill>
                <a:effectLst/>
                <a:latin typeface="Inter"/>
              </a:rPr>
              <a:t>中的一个新的流</a:t>
            </a:r>
            <a:r>
              <a:rPr lang="en-US" altLang="zh-CN" b="0" i="0" dirty="0">
                <a:solidFill>
                  <a:srgbClr val="1C1F23"/>
                </a:solidFill>
                <a:effectLst/>
                <a:latin typeface="Inter"/>
              </a:rPr>
              <a:t>\(f'\)</a:t>
            </a:r>
            <a:r>
              <a:rPr lang="zh-CN" altLang="en-US" b="0" i="0" dirty="0">
                <a:solidFill>
                  <a:srgbClr val="1C1F23"/>
                </a:solidFill>
                <a:effectLst/>
                <a:latin typeface="Inter"/>
              </a:rPr>
              <a:t>，这个流是由增加和减少</a:t>
            </a:r>
            <a:r>
              <a:rPr lang="en-US" altLang="zh-CN" b="0" i="0" dirty="0">
                <a:solidFill>
                  <a:srgbClr val="1C1F23"/>
                </a:solidFill>
                <a:effectLst/>
                <a:latin typeface="Inter"/>
              </a:rPr>
              <a:t>\(P\)</a:t>
            </a:r>
            <a:r>
              <a:rPr lang="zh-CN" altLang="en-US" b="0" i="0" dirty="0">
                <a:solidFill>
                  <a:srgbClr val="1C1F23"/>
                </a:solidFill>
                <a:effectLst/>
                <a:latin typeface="Inter"/>
              </a:rPr>
              <a:t>的边上的流值而得到的。让我们首先验证</a:t>
            </a:r>
            <a:r>
              <a:rPr lang="en-US" altLang="zh-CN" b="0" i="0" dirty="0">
                <a:solidFill>
                  <a:srgbClr val="1C1F23"/>
                </a:solidFill>
                <a:effectLst/>
                <a:latin typeface="Inter"/>
              </a:rPr>
              <a:t>\(f'\)</a:t>
            </a:r>
            <a:r>
              <a:rPr lang="zh-CN" altLang="en-US" b="0" i="0" dirty="0">
                <a:solidFill>
                  <a:srgbClr val="1C1F23"/>
                </a:solidFill>
                <a:effectLst/>
                <a:latin typeface="Inter"/>
              </a:rPr>
              <a:t>的确是一个流。 </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pPr algn="l">
              <a:lnSpc>
                <a:spcPts val="1650"/>
              </a:lnSpc>
              <a:spcBef>
                <a:spcPts val="750"/>
              </a:spcBef>
              <a:spcAft>
                <a:spcPts val="900"/>
              </a:spcAft>
              <a:buNone/>
            </a:pPr>
            <a:r>
              <a:rPr lang="en-US" altLang="zh-CN" b="1" i="0" dirty="0">
                <a:solidFill>
                  <a:srgbClr val="000000"/>
                </a:solidFill>
                <a:effectLst/>
                <a:latin typeface="Arial" panose="020B0604020202020204" pitchFamily="34" charset="0"/>
              </a:rPr>
              <a:t>Ford-Fulkerson</a:t>
            </a:r>
            <a:r>
              <a:rPr lang="zh-CN" altLang="en-US" b="1" i="0" dirty="0">
                <a:solidFill>
                  <a:srgbClr val="000000"/>
                </a:solidFill>
                <a:effectLst/>
                <a:latin typeface="Arial" panose="020B0604020202020204" pitchFamily="34" charset="0"/>
              </a:rPr>
              <a:t>算法的实现</a:t>
            </a:r>
          </a:p>
          <a:p>
            <a:pPr algn="l">
              <a:lnSpc>
                <a:spcPts val="1650"/>
              </a:lnSpc>
              <a:buNone/>
            </a:pPr>
            <a:r>
              <a:rPr lang="en-US" altLang="zh-CN" b="0" i="0" dirty="0">
                <a:solidFill>
                  <a:srgbClr val="000000"/>
                </a:solidFill>
                <a:effectLst/>
                <a:latin typeface="Arial" panose="020B0604020202020204" pitchFamily="34" charset="0"/>
              </a:rPr>
              <a:t>Ford-Fulkerson</a:t>
            </a:r>
            <a:r>
              <a:rPr lang="zh-CN" altLang="en-US" b="0" i="0" dirty="0">
                <a:solidFill>
                  <a:srgbClr val="000000"/>
                </a:solidFill>
                <a:effectLst/>
                <a:latin typeface="Arial" panose="020B0604020202020204" pitchFamily="34" charset="0"/>
              </a:rPr>
              <a:t>算法的核心是不断地在剩余网络中寻找增广路径，并通过这些路径增加流量。算法的步骤如下：</a:t>
            </a:r>
          </a:p>
          <a:p>
            <a:pPr algn="l">
              <a:lnSpc>
                <a:spcPts val="1650"/>
              </a:lnSpc>
              <a:buFont typeface="+mj-lt"/>
              <a:buAutoNum type="arabicPeriod"/>
            </a:pPr>
            <a:r>
              <a:rPr lang="zh-CN" altLang="en-US" b="1" i="0" dirty="0">
                <a:solidFill>
                  <a:srgbClr val="000000"/>
                </a:solidFill>
                <a:effectLst/>
                <a:latin typeface="Arial" panose="020B0604020202020204" pitchFamily="34" charset="0"/>
              </a:rPr>
              <a:t>初始化</a:t>
            </a:r>
            <a:r>
              <a:rPr lang="zh-CN" altLang="en-US" b="0" i="0" dirty="0">
                <a:solidFill>
                  <a:srgbClr val="000000"/>
                </a:solidFill>
                <a:effectLst/>
                <a:latin typeface="Arial" panose="020B0604020202020204" pitchFamily="34" charset="0"/>
              </a:rPr>
              <a:t>：流网络中的流量初始为零。</a:t>
            </a:r>
          </a:p>
          <a:p>
            <a:pPr algn="l">
              <a:lnSpc>
                <a:spcPts val="1650"/>
              </a:lnSpc>
              <a:buFont typeface="+mj-lt"/>
              <a:buAutoNum type="arabicPeriod"/>
            </a:pPr>
            <a:r>
              <a:rPr lang="zh-CN" altLang="en-US" b="1" i="0" dirty="0">
                <a:solidFill>
                  <a:srgbClr val="000000"/>
                </a:solidFill>
                <a:effectLst/>
                <a:latin typeface="Arial" panose="020B0604020202020204" pitchFamily="34" charset="0"/>
              </a:rPr>
              <a:t>寻找增广路径</a:t>
            </a:r>
            <a:r>
              <a:rPr lang="zh-CN" altLang="en-US" b="0" i="0" dirty="0">
                <a:solidFill>
                  <a:srgbClr val="000000"/>
                </a:solidFill>
                <a:effectLst/>
                <a:latin typeface="Arial" panose="020B0604020202020204" pitchFamily="34" charset="0"/>
              </a:rPr>
              <a:t>：使用广度优先搜索（</a:t>
            </a:r>
            <a:r>
              <a:rPr lang="en-US" altLang="zh-CN" b="0" i="0" dirty="0">
                <a:solidFill>
                  <a:srgbClr val="000000"/>
                </a:solidFill>
                <a:effectLst/>
                <a:latin typeface="Arial" panose="020B0604020202020204" pitchFamily="34" charset="0"/>
              </a:rPr>
              <a:t>BFS</a:t>
            </a:r>
            <a:r>
              <a:rPr lang="zh-CN" altLang="en-US" b="0" i="0" dirty="0">
                <a:solidFill>
                  <a:srgbClr val="000000"/>
                </a:solidFill>
                <a:effectLst/>
                <a:latin typeface="Arial" panose="020B0604020202020204" pitchFamily="34" charset="0"/>
              </a:rPr>
              <a:t>）在剩余网络中寻找从源点到汇点的增广路径。</a:t>
            </a:r>
          </a:p>
          <a:p>
            <a:pPr algn="l">
              <a:lnSpc>
                <a:spcPts val="1650"/>
              </a:lnSpc>
              <a:buFont typeface="+mj-lt"/>
              <a:buAutoNum type="arabicPeriod"/>
            </a:pPr>
            <a:r>
              <a:rPr lang="zh-CN" altLang="en-US" b="1" i="0" dirty="0">
                <a:solidFill>
                  <a:srgbClr val="000000"/>
                </a:solidFill>
                <a:effectLst/>
                <a:latin typeface="Arial" panose="020B0604020202020204" pitchFamily="34" charset="0"/>
              </a:rPr>
              <a:t>增加流量</a:t>
            </a:r>
            <a:r>
              <a:rPr lang="zh-CN" altLang="en-US" b="0" i="0" dirty="0">
                <a:solidFill>
                  <a:srgbClr val="000000"/>
                </a:solidFill>
                <a:effectLst/>
                <a:latin typeface="Arial" panose="020B0604020202020204" pitchFamily="34" charset="0"/>
              </a:rPr>
              <a:t>：通过找到的增广路径增加流量，具体做法是将路径上每条边的流量增加到其容量的限制或者是增广路径中最小的剩余容量。</a:t>
            </a:r>
          </a:p>
          <a:p>
            <a:pPr algn="l">
              <a:lnSpc>
                <a:spcPts val="1650"/>
              </a:lnSpc>
              <a:buFont typeface="+mj-lt"/>
              <a:buAutoNum type="arabicPeriod"/>
            </a:pPr>
            <a:r>
              <a:rPr lang="zh-CN" altLang="en-US" b="1" i="0" dirty="0">
                <a:solidFill>
                  <a:srgbClr val="000000"/>
                </a:solidFill>
                <a:effectLst/>
                <a:latin typeface="Arial" panose="020B0604020202020204" pitchFamily="34" charset="0"/>
              </a:rPr>
              <a:t>重复步骤</a:t>
            </a:r>
            <a:r>
              <a:rPr lang="en-US" altLang="zh-CN" b="1" i="0" dirty="0">
                <a:solidFill>
                  <a:srgbClr val="000000"/>
                </a:solidFill>
                <a:effectLst/>
                <a:latin typeface="Arial" panose="020B0604020202020204" pitchFamily="34" charset="0"/>
              </a:rPr>
              <a:t>2</a:t>
            </a:r>
            <a:r>
              <a:rPr lang="zh-CN" altLang="en-US" b="1" i="0" dirty="0">
                <a:solidFill>
                  <a:srgbClr val="000000"/>
                </a:solidFill>
                <a:effectLst/>
                <a:latin typeface="Arial" panose="020B0604020202020204" pitchFamily="34" charset="0"/>
              </a:rPr>
              <a:t>和</a:t>
            </a:r>
            <a:r>
              <a:rPr lang="en-US" altLang="zh-CN" b="1" i="0" dirty="0">
                <a:solidFill>
                  <a:srgbClr val="000000"/>
                </a:solidFill>
                <a:effectLst/>
                <a:latin typeface="Arial" panose="020B0604020202020204" pitchFamily="34" charset="0"/>
              </a:rPr>
              <a:t>3</a:t>
            </a:r>
            <a:r>
              <a:rPr lang="zh-CN" altLang="en-US" b="0" i="0" dirty="0">
                <a:solidFill>
                  <a:srgbClr val="000000"/>
                </a:solidFill>
                <a:effectLst/>
                <a:latin typeface="Arial" panose="020B0604020202020204" pitchFamily="34" charset="0"/>
              </a:rPr>
              <a:t>：直到在剩余网络中找不到增广路径为止。</a:t>
            </a:r>
          </a:p>
          <a:p>
            <a:pPr algn="l">
              <a:lnSpc>
                <a:spcPts val="1650"/>
              </a:lnSpc>
            </a:pPr>
            <a:r>
              <a:rPr lang="zh-CN" altLang="en-US" b="0" i="0" dirty="0">
                <a:solidFill>
                  <a:srgbClr val="000000"/>
                </a:solidFill>
                <a:effectLst/>
                <a:latin typeface="Arial" panose="020B0604020202020204" pitchFamily="34" charset="0"/>
              </a:rPr>
              <a:t>在实现算法时，通常使用一个结构体来存储边的信息，包括边的起点、终点、权值（容量）以及下一条边的信息。这样可以方便地管理图中的边，并在搜索增广路径时快速访问到相关的边。</a:t>
            </a:r>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34</a:t>
            </a:fld>
            <a:endParaRPr lang="en-US" altLang="zh-CN"/>
          </a:p>
        </p:txBody>
      </p:sp>
    </p:spTree>
    <p:extLst>
      <p:ext uri="{BB962C8B-B14F-4D97-AF65-F5344CB8AC3E}">
        <p14:creationId xmlns:p14="http://schemas.microsoft.com/office/powerpoint/2010/main" val="296711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100"/>
              </a:lnSpc>
              <a:buNone/>
            </a:pPr>
            <a:r>
              <a:rPr lang="zh-CN" altLang="en-US" b="0" i="0" dirty="0">
                <a:effectLst/>
                <a:latin typeface="Inter"/>
              </a:rPr>
              <a:t>但是这个算法的开发需要一些与我们至今所看到的技术不同的新的想法。</a:t>
            </a:r>
          </a:p>
          <a:p>
            <a:pPr algn="l">
              <a:lnSpc>
                <a:spcPts val="2100"/>
              </a:lnSpc>
            </a:pPr>
            <a:br>
              <a:rPr lang="zh-CN" altLang="en-US" dirty="0"/>
            </a:br>
            <a:r>
              <a:rPr lang="zh-CN" altLang="en-US" b="0" i="0" dirty="0">
                <a:effectLst/>
                <a:latin typeface="Inter"/>
              </a:rPr>
              <a:t>我们先不直接开发这个算法，而是开始先把某一类一般化的问题 </a:t>
            </a:r>
            <a:r>
              <a:rPr lang="en-US" altLang="zh-CN" b="0" i="0" dirty="0">
                <a:effectLst/>
                <a:latin typeface="Inter"/>
              </a:rPr>
              <a:t>—— </a:t>
            </a:r>
            <a:r>
              <a:rPr lang="zh-CN" altLang="en-US" b="0" i="0" dirty="0">
                <a:effectLst/>
                <a:latin typeface="Inter"/>
              </a:rPr>
              <a:t>网络流问题形式化，这类问题包括了二分匹配问题作为它的特例。</a:t>
            </a:r>
            <a:endParaRPr lang="en-US" altLang="zh-CN" b="0" i="0" dirty="0">
              <a:solidFill>
                <a:srgbClr val="1C1F23"/>
              </a:solidFill>
              <a:effectLst/>
              <a:latin typeface="Inter"/>
            </a:endParaRPr>
          </a:p>
          <a:p>
            <a:pPr algn="l">
              <a:lnSpc>
                <a:spcPts val="2100"/>
              </a:lnSpc>
            </a:pPr>
            <a:endParaRPr lang="en-US" altLang="zh-CN" b="0" i="0" dirty="0">
              <a:solidFill>
                <a:srgbClr val="1C1F23"/>
              </a:solidFill>
              <a:effectLst/>
              <a:latin typeface="Inter"/>
            </a:endParaRPr>
          </a:p>
          <a:p>
            <a:pPr algn="l">
              <a:lnSpc>
                <a:spcPts val="2100"/>
              </a:lnSpc>
            </a:pPr>
            <a:r>
              <a:rPr lang="zh-CN" altLang="en-US" b="0" i="0" dirty="0">
                <a:solidFill>
                  <a:srgbClr val="1C1F23"/>
                </a:solidFill>
                <a:effectLst/>
                <a:latin typeface="Inter"/>
              </a:rPr>
              <a:t>开发一个多项式时间的算法，并且证明它怎样也对二分匹配提供一个有效的算法。</a:t>
            </a:r>
            <a:endParaRPr lang="zh-CN" altLang="en-US" b="0" i="0" dirty="0">
              <a:effectLst/>
              <a:latin typeface="Inter"/>
            </a:endParaRPr>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a:t>
            </a:fld>
            <a:endParaRPr lang="en-US" altLang="zh-CN"/>
          </a:p>
        </p:txBody>
      </p:sp>
    </p:spTree>
    <p:extLst>
      <p:ext uri="{BB962C8B-B14F-4D97-AF65-F5344CB8AC3E}">
        <p14:creationId xmlns:p14="http://schemas.microsoft.com/office/powerpoint/2010/main" val="2854468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因为</a:t>
            </a:r>
            <a:r>
              <a:rPr lang="en-US" altLang="zh-CN" b="0" i="0" dirty="0">
                <a:effectLst/>
                <a:latin typeface="Inter"/>
              </a:rPr>
              <a:t>\(f'\)</a:t>
            </a:r>
            <a:r>
              <a:rPr lang="zh-CN" altLang="en-US" b="0" i="0" dirty="0">
                <a:effectLst/>
                <a:latin typeface="Inter"/>
              </a:rPr>
              <a:t>与</a:t>
            </a:r>
            <a:r>
              <a:rPr lang="en-US" altLang="zh-CN" b="0" i="0" dirty="0">
                <a:effectLst/>
                <a:latin typeface="Inter"/>
              </a:rPr>
              <a:t>f</a:t>
            </a:r>
            <a:r>
              <a:rPr lang="zh-CN" altLang="en-US" b="0" i="0" dirty="0">
                <a:effectLst/>
                <a:latin typeface="Inter"/>
              </a:rPr>
              <a:t>只在</a:t>
            </a:r>
            <a:r>
              <a:rPr lang="en-US" altLang="zh-CN" b="0" i="0" dirty="0">
                <a:effectLst/>
                <a:latin typeface="Inter"/>
              </a:rPr>
              <a:t>P</a:t>
            </a:r>
            <a:r>
              <a:rPr lang="zh-CN" altLang="en-US" b="0" i="0" dirty="0">
                <a:effectLst/>
                <a:latin typeface="Inter"/>
              </a:rPr>
              <a:t>的边上不一样，我们只需要检查这些边上的容量条件。</a:t>
            </a:r>
            <a:endParaRPr lang="en-US" altLang="zh-CN" b="0" i="0" dirty="0">
              <a:effectLst/>
              <a:latin typeface="Inter"/>
            </a:endParaRPr>
          </a:p>
          <a:p>
            <a:endParaRPr lang="en-US" altLang="zh-CN" b="0" i="0" dirty="0">
              <a:effectLst/>
              <a:latin typeface="Inter"/>
            </a:endParaRPr>
          </a:p>
          <a:p>
            <a:r>
              <a:rPr lang="zh-CN" altLang="en-US" b="0" i="0" dirty="0">
                <a:effectLst/>
                <a:latin typeface="Inter"/>
              </a:rPr>
              <a:t>于是，令</a:t>
            </a:r>
            <a:r>
              <a:rPr lang="en-US" altLang="zh-CN" b="0" i="0" dirty="0">
                <a:effectLst/>
                <a:latin typeface="Inter"/>
              </a:rPr>
              <a:t>e</a:t>
            </a:r>
            <a:r>
              <a:rPr lang="zh-CN" altLang="en-US" b="0" i="0" dirty="0">
                <a:effectLst/>
                <a:latin typeface="Inter"/>
              </a:rPr>
              <a:t>是</a:t>
            </a:r>
            <a:r>
              <a:rPr lang="en-US" altLang="zh-CN" b="0" i="0" dirty="0">
                <a:effectLst/>
                <a:latin typeface="Inter"/>
              </a:rPr>
              <a:t>P</a:t>
            </a:r>
            <a:r>
              <a:rPr lang="zh-CN" altLang="en-US" b="0" i="0" dirty="0">
                <a:effectLst/>
                <a:latin typeface="Inter"/>
              </a:rPr>
              <a:t>的一条边。通俗地说，容量条件继续保持，因为如果</a:t>
            </a:r>
            <a:r>
              <a:rPr lang="en-US" altLang="zh-CN" b="0" i="0" dirty="0">
                <a:effectLst/>
                <a:latin typeface="Inter"/>
              </a:rPr>
              <a:t>e</a:t>
            </a:r>
            <a:r>
              <a:rPr lang="zh-CN" altLang="en-US" b="0" i="0" dirty="0">
                <a:effectLst/>
                <a:latin typeface="Inter"/>
              </a:rPr>
              <a:t>是一条前向边，我们明确地避免把</a:t>
            </a:r>
            <a:r>
              <a:rPr lang="en-US" altLang="zh-CN" b="0" i="0" dirty="0">
                <a:effectLst/>
                <a:latin typeface="Inter"/>
              </a:rPr>
              <a:t>e</a:t>
            </a:r>
            <a:r>
              <a:rPr lang="zh-CN" altLang="en-US" b="0" i="0" dirty="0">
                <a:effectLst/>
                <a:latin typeface="Inter"/>
              </a:rPr>
              <a:t>上的流增加到</a:t>
            </a:r>
            <a:r>
              <a:rPr lang="en-US" altLang="zh-CN" b="0" i="0" dirty="0">
                <a:effectLst/>
                <a:latin typeface="Inter"/>
              </a:rPr>
              <a:t>\(</a:t>
            </a:r>
            <a:r>
              <a:rPr lang="en-US" altLang="zh-CN" b="0" i="0" dirty="0" err="1">
                <a:effectLst/>
                <a:latin typeface="Inter"/>
              </a:rPr>
              <a:t>c_e</a:t>
            </a:r>
            <a:r>
              <a:rPr lang="en-US" altLang="zh-CN" b="0" i="0" dirty="0">
                <a:effectLst/>
                <a:latin typeface="Inter"/>
              </a:rPr>
              <a:t>\)</a:t>
            </a:r>
            <a:r>
              <a:rPr lang="zh-CN" altLang="en-US" b="0" i="0" dirty="0">
                <a:effectLst/>
                <a:latin typeface="Inter"/>
              </a:rPr>
              <a:t>以上；如果</a:t>
            </a:r>
            <a:r>
              <a:rPr lang="en-US" altLang="zh-CN" b="0" i="0" dirty="0">
                <a:effectLst/>
                <a:latin typeface="Inter"/>
              </a:rPr>
              <a:t>e</a:t>
            </a:r>
            <a:r>
              <a:rPr lang="zh-CN" altLang="en-US" b="0" i="0" dirty="0">
                <a:effectLst/>
                <a:latin typeface="Inter"/>
              </a:rPr>
              <a:t>是后向边，我们也明确地避免把</a:t>
            </a:r>
            <a:r>
              <a:rPr lang="en-US" altLang="zh-CN" b="0" i="0" dirty="0">
                <a:effectLst/>
                <a:latin typeface="Inter"/>
              </a:rPr>
              <a:t>e</a:t>
            </a:r>
            <a:r>
              <a:rPr lang="zh-CN" altLang="en-US" b="0" i="0" dirty="0">
                <a:effectLst/>
                <a:latin typeface="Inter"/>
              </a:rPr>
              <a:t>的流减少到</a:t>
            </a:r>
            <a:r>
              <a:rPr lang="en-US" altLang="zh-CN" b="0" i="0" dirty="0">
                <a:effectLst/>
                <a:latin typeface="Inter"/>
              </a:rPr>
              <a:t>0</a:t>
            </a:r>
            <a:r>
              <a:rPr lang="zh-CN" altLang="en-US" b="0" i="0" dirty="0">
                <a:effectLst/>
                <a:latin typeface="Inter"/>
              </a:rPr>
              <a:t>以下。</a:t>
            </a:r>
            <a:endParaRPr lang="en-US" altLang="zh-CN" b="0" i="0" dirty="0">
              <a:effectLst/>
              <a:latin typeface="Inter"/>
            </a:endParaRPr>
          </a:p>
          <a:p>
            <a:endParaRPr lang="en-US" altLang="zh-CN" b="0" i="0" dirty="0">
              <a:effectLst/>
              <a:latin typeface="Inter"/>
            </a:endParaRPr>
          </a:p>
          <a:p>
            <a:r>
              <a:rPr lang="zh-CN" altLang="en-US" b="0" i="0" dirty="0">
                <a:effectLst/>
                <a:latin typeface="Inter"/>
              </a:rPr>
              <a:t>满足容量条件</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35</a:t>
            </a:fld>
            <a:endParaRPr lang="en-US" altLang="zh-CN"/>
          </a:p>
        </p:txBody>
      </p:sp>
    </p:spTree>
    <p:extLst>
      <p:ext uri="{BB962C8B-B14F-4D97-AF65-F5344CB8AC3E}">
        <p14:creationId xmlns:p14="http://schemas.microsoft.com/office/powerpoint/2010/main" val="265351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4E5F5-0B4C-5133-F3D1-8C2A257BE9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05D507-54F3-4D6A-0D26-940F72ACDD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86CC21-FFB7-CA8D-BF57-7310AC46282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6A1EE5C-A26C-E600-54BF-46C5559663DA}"/>
              </a:ext>
            </a:extLst>
          </p:cNvPr>
          <p:cNvSpPr>
            <a:spLocks noGrp="1"/>
          </p:cNvSpPr>
          <p:nvPr>
            <p:ph type="sldNum" sz="quarter" idx="5"/>
          </p:nvPr>
        </p:nvSpPr>
        <p:spPr/>
        <p:txBody>
          <a:bodyPr/>
          <a:lstStyle/>
          <a:p>
            <a:fld id="{08807865-A043-4449-8EE8-EA77DE073D2E}" type="slidenum">
              <a:rPr lang="zh-CN" altLang="en-US" smtClean="0"/>
              <a:pPr/>
              <a:t>36</a:t>
            </a:fld>
            <a:endParaRPr lang="en-US" altLang="zh-CN"/>
          </a:p>
        </p:txBody>
      </p:sp>
    </p:spTree>
    <p:extLst>
      <p:ext uri="{BB962C8B-B14F-4D97-AF65-F5344CB8AC3E}">
        <p14:creationId xmlns:p14="http://schemas.microsoft.com/office/powerpoint/2010/main" val="2931971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3048E-452C-7788-B6C9-C5EC8764EC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EC4F25-877F-C581-8611-26DD602DC2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3E9190-E2B4-806C-D149-A4EC0796C95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B74159C-F4DB-904B-7B0D-6D25284C7EDA}"/>
              </a:ext>
            </a:extLst>
          </p:cNvPr>
          <p:cNvSpPr>
            <a:spLocks noGrp="1"/>
          </p:cNvSpPr>
          <p:nvPr>
            <p:ph type="sldNum" sz="quarter" idx="5"/>
          </p:nvPr>
        </p:nvSpPr>
        <p:spPr/>
        <p:txBody>
          <a:bodyPr/>
          <a:lstStyle/>
          <a:p>
            <a:fld id="{08807865-A043-4449-8EE8-EA77DE073D2E}" type="slidenum">
              <a:rPr lang="zh-CN" altLang="en-US" smtClean="0"/>
              <a:pPr/>
              <a:t>37</a:t>
            </a:fld>
            <a:endParaRPr lang="en-US" altLang="zh-CN"/>
          </a:p>
        </p:txBody>
      </p:sp>
    </p:spTree>
    <p:extLst>
      <p:ext uri="{BB962C8B-B14F-4D97-AF65-F5344CB8AC3E}">
        <p14:creationId xmlns:p14="http://schemas.microsoft.com/office/powerpoint/2010/main" val="19865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E7408-C7FE-2E19-03B6-F791902AD8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5CEAA9-4BD1-6F55-33BA-935D4112FA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FE4048-574A-8AE6-1F6C-01129DC3956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20314A8-E5FF-E777-69B9-E4A4D0E09226}"/>
              </a:ext>
            </a:extLst>
          </p:cNvPr>
          <p:cNvSpPr>
            <a:spLocks noGrp="1"/>
          </p:cNvSpPr>
          <p:nvPr>
            <p:ph type="sldNum" sz="quarter" idx="5"/>
          </p:nvPr>
        </p:nvSpPr>
        <p:spPr/>
        <p:txBody>
          <a:bodyPr/>
          <a:lstStyle/>
          <a:p>
            <a:fld id="{08807865-A043-4449-8EE8-EA77DE073D2E}" type="slidenum">
              <a:rPr lang="zh-CN" altLang="en-US" smtClean="0"/>
              <a:pPr/>
              <a:t>38</a:t>
            </a:fld>
            <a:endParaRPr lang="en-US" altLang="zh-CN"/>
          </a:p>
        </p:txBody>
      </p:sp>
    </p:spTree>
    <p:extLst>
      <p:ext uri="{BB962C8B-B14F-4D97-AF65-F5344CB8AC3E}">
        <p14:creationId xmlns:p14="http://schemas.microsoft.com/office/powerpoint/2010/main" val="951606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B78A1-1B53-C112-2BB1-228F60AB09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7E91D1-857C-22B6-781B-413B1C8163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A1DFA8-E5F1-FA36-04B0-A52FF771E0D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D4DA216-33F9-FF2B-0918-2FD9B0248567}"/>
              </a:ext>
            </a:extLst>
          </p:cNvPr>
          <p:cNvSpPr>
            <a:spLocks noGrp="1"/>
          </p:cNvSpPr>
          <p:nvPr>
            <p:ph type="sldNum" sz="quarter" idx="5"/>
          </p:nvPr>
        </p:nvSpPr>
        <p:spPr/>
        <p:txBody>
          <a:bodyPr/>
          <a:lstStyle/>
          <a:p>
            <a:fld id="{08807865-A043-4449-8EE8-EA77DE073D2E}" type="slidenum">
              <a:rPr lang="zh-CN" altLang="en-US" smtClean="0"/>
              <a:pPr/>
              <a:t>39</a:t>
            </a:fld>
            <a:endParaRPr lang="en-US" altLang="zh-CN"/>
          </a:p>
        </p:txBody>
      </p:sp>
    </p:spTree>
    <p:extLst>
      <p:ext uri="{BB962C8B-B14F-4D97-AF65-F5344CB8AC3E}">
        <p14:creationId xmlns:p14="http://schemas.microsoft.com/office/powerpoint/2010/main" val="15013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C03AA-BC2E-A13E-E466-9362D8B410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14D071-3C6A-3612-4E02-D5AB296FB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8799D1-3C1E-7273-6460-8BA7F380EAC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C73D29-B9A5-7AB2-52F9-105844B3B261}"/>
              </a:ext>
            </a:extLst>
          </p:cNvPr>
          <p:cNvSpPr>
            <a:spLocks noGrp="1"/>
          </p:cNvSpPr>
          <p:nvPr>
            <p:ph type="sldNum" sz="quarter" idx="5"/>
          </p:nvPr>
        </p:nvSpPr>
        <p:spPr/>
        <p:txBody>
          <a:bodyPr/>
          <a:lstStyle/>
          <a:p>
            <a:fld id="{08807865-A043-4449-8EE8-EA77DE073D2E}" type="slidenum">
              <a:rPr lang="zh-CN" altLang="en-US" smtClean="0"/>
              <a:pPr/>
              <a:t>40</a:t>
            </a:fld>
            <a:endParaRPr lang="en-US" altLang="zh-CN"/>
          </a:p>
        </p:txBody>
      </p:sp>
    </p:spTree>
    <p:extLst>
      <p:ext uri="{BB962C8B-B14F-4D97-AF65-F5344CB8AC3E}">
        <p14:creationId xmlns:p14="http://schemas.microsoft.com/office/powerpoint/2010/main" val="2773299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C1F23"/>
                </a:solidFill>
                <a:effectLst/>
                <a:latin typeface="Inter"/>
              </a:rPr>
              <a:t>Ford - </a:t>
            </a:r>
            <a:r>
              <a:rPr lang="en-US" altLang="zh-CN" b="0" i="0" dirty="0" err="1">
                <a:solidFill>
                  <a:srgbClr val="1C1F23"/>
                </a:solidFill>
                <a:effectLst/>
                <a:latin typeface="Inter"/>
              </a:rPr>
              <a:t>Fulkerman</a:t>
            </a:r>
            <a:r>
              <a:rPr lang="zh-CN" altLang="en-US" b="0" i="0" dirty="0">
                <a:solidFill>
                  <a:srgbClr val="1C1F23"/>
                </a:solidFill>
                <a:effectLst/>
                <a:latin typeface="Inter"/>
              </a:rPr>
              <a:t>算法</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42</a:t>
            </a:fld>
            <a:endParaRPr lang="en-US" altLang="zh-CN"/>
          </a:p>
        </p:txBody>
      </p:sp>
    </p:spTree>
    <p:extLst>
      <p:ext uri="{BB962C8B-B14F-4D97-AF65-F5344CB8AC3E}">
        <p14:creationId xmlns:p14="http://schemas.microsoft.com/office/powerpoint/2010/main" val="3222642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Bef>
                <a:spcPts val="1372"/>
              </a:spcBef>
              <a:spcAft>
                <a:spcPts val="1029"/>
              </a:spcAft>
              <a:buNone/>
            </a:pPr>
            <a:r>
              <a:rPr lang="zh-CN" altLang="en-US" b="1" i="0" dirty="0">
                <a:solidFill>
                  <a:srgbClr val="404040"/>
                </a:solidFill>
                <a:effectLst/>
                <a:latin typeface="DeepSeek-CJK-patch"/>
              </a:rPr>
              <a:t>执行过程</a:t>
            </a:r>
          </a:p>
          <a:p>
            <a:pPr algn="l">
              <a:lnSpc>
                <a:spcPts val="2143"/>
              </a:lnSpc>
              <a:spcBef>
                <a:spcPts val="1372"/>
              </a:spcBef>
              <a:spcAft>
                <a:spcPts val="1029"/>
              </a:spcAft>
              <a:buNone/>
            </a:pPr>
            <a:r>
              <a:rPr lang="zh-CN" altLang="en-US" b="1" i="0" dirty="0">
                <a:solidFill>
                  <a:srgbClr val="404040"/>
                </a:solidFill>
                <a:effectLst/>
                <a:latin typeface="DeepSeek-CJK-patch"/>
              </a:rPr>
              <a:t>第一次增广路径</a:t>
            </a:r>
          </a:p>
          <a:p>
            <a:pPr algn="l">
              <a:lnSpc>
                <a:spcPts val="2143"/>
              </a:lnSpc>
              <a:spcBef>
                <a:spcPts val="1029"/>
              </a:spcBef>
              <a:spcAft>
                <a:spcPts val="1029"/>
              </a:spcAft>
              <a:buFont typeface="Arial" panose="020B0604020202020204" pitchFamily="34" charset="0"/>
              <a:buChar char="•"/>
            </a:pPr>
            <a:r>
              <a:rPr lang="zh-CN" altLang="en-US" b="1" i="0" dirty="0">
                <a:solidFill>
                  <a:srgbClr val="404040"/>
                </a:solidFill>
                <a:effectLst/>
                <a:latin typeface="DeepSeek-CJK-patch"/>
              </a:rPr>
              <a:t>路径</a:t>
            </a:r>
            <a:r>
              <a:rPr lang="zh-CN" altLang="en-US" b="0" i="0" dirty="0">
                <a:solidFill>
                  <a:srgbClr val="404040"/>
                </a:solidFill>
                <a:effectLst/>
                <a:latin typeface="DeepSeek-CJK-patch"/>
              </a:rPr>
              <a:t>：</a:t>
            </a:r>
            <a:r>
              <a:rPr lang="en-US" altLang="zh-CN" b="0" i="0" dirty="0">
                <a:solidFill>
                  <a:srgbClr val="404040"/>
                </a:solidFill>
                <a:effectLst/>
                <a:latin typeface="DeepSeek-CJK-patch"/>
              </a:rPr>
              <a:t>0 → 1 → 3 → 5</a:t>
            </a:r>
            <a:r>
              <a:rPr lang="zh-CN" altLang="en-US" b="0" i="0" dirty="0">
                <a:solidFill>
                  <a:srgbClr val="404040"/>
                </a:solidFill>
                <a:effectLst/>
                <a:latin typeface="DeepSeek-CJK-patch"/>
              </a:rPr>
              <a:t>（</a:t>
            </a:r>
            <a:r>
              <a:rPr lang="en-US" altLang="zh-CN" b="0" i="0" dirty="0">
                <a:solidFill>
                  <a:srgbClr val="404040"/>
                </a:solidFill>
                <a:effectLst/>
                <a:latin typeface="DeepSeek-CJK-patch"/>
              </a:rPr>
              <a:t>s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1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3 → t</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剩余容量</a:t>
            </a:r>
            <a:r>
              <a:rPr lang="zh-CN" altLang="en-US" b="0" i="0" dirty="0">
                <a:solidFill>
                  <a:srgbClr val="404040"/>
                </a:solidFill>
                <a:effectLst/>
                <a:latin typeface="DeepSeek-CJK-patch"/>
              </a:rPr>
              <a:t>：</a:t>
            </a:r>
            <a:r>
              <a:rPr lang="en-US" altLang="zh-CN" b="0" i="0" dirty="0">
                <a:solidFill>
                  <a:srgbClr val="404040"/>
                </a:solidFill>
                <a:effectLst/>
                <a:latin typeface="DeepSeek-CJK-patch"/>
              </a:rPr>
              <a:t>min(10, 4, 10) = 4</a:t>
            </a:r>
            <a:r>
              <a:rPr lang="zh-CN" alt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zh-CN" altLang="en-US" b="1" i="0" dirty="0">
                <a:solidFill>
                  <a:srgbClr val="404040"/>
                </a:solidFill>
                <a:effectLst/>
                <a:latin typeface="DeepSeek-CJK-patch"/>
              </a:rPr>
              <a:t>更新</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[0][1] = 10 - 4 = 6</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[1][3] = 4 - 4 = 0</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[3][5] = 10 - 4 = 6</a:t>
            </a:r>
            <a:r>
              <a:rPr lang="zh-CN" altLang="en-US" b="0" i="0" dirty="0">
                <a:solidFill>
                  <a:srgbClr val="404040"/>
                </a:solidFill>
                <a:effectLst/>
                <a:latin typeface="DeepSeek-CJK-patch"/>
              </a:rPr>
              <a:t>。</a:t>
            </a:r>
          </a:p>
          <a:p>
            <a:pPr marL="742950" lvl="1" indent="-285750" algn="l">
              <a:lnSpc>
                <a:spcPts val="2143"/>
              </a:lnSpc>
              <a:spcBef>
                <a:spcPts val="300"/>
              </a:spcBef>
              <a:spcAft>
                <a:spcPts val="300"/>
              </a:spcAft>
              <a:buFont typeface="Arial" panose="020B0604020202020204" pitchFamily="34" charset="0"/>
              <a:buChar char="•"/>
            </a:pPr>
            <a:r>
              <a:rPr lang="zh-CN" altLang="en-US" b="0" i="0" dirty="0">
                <a:solidFill>
                  <a:srgbClr val="404040"/>
                </a:solidFill>
                <a:effectLst/>
                <a:latin typeface="DeepSeek-CJK-patch"/>
              </a:rPr>
              <a:t>反向边：</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[1][0] = 0 + 4 = 4</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[3][1] = 0 + 4 = 4</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[5][3] = 0 + 4 = 4</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当前最大流</a:t>
            </a:r>
            <a:r>
              <a:rPr lang="zh-CN" altLang="en-US" b="0" i="0" dirty="0">
                <a:solidFill>
                  <a:srgbClr val="404040"/>
                </a:solidFill>
                <a:effectLst/>
                <a:latin typeface="DeepSeek-CJK-patch"/>
              </a:rPr>
              <a:t>：</a:t>
            </a:r>
            <a:r>
              <a:rPr lang="en-US" altLang="zh-CN" b="0" i="0" dirty="0">
                <a:solidFill>
                  <a:srgbClr val="404040"/>
                </a:solidFill>
                <a:effectLst/>
                <a:latin typeface="DeepSeek-CJK-patch"/>
              </a:rPr>
              <a:t>4</a:t>
            </a:r>
            <a:r>
              <a:rPr lang="zh-CN" altLang="en-US" b="0" i="0" dirty="0">
                <a:solidFill>
                  <a:srgbClr val="404040"/>
                </a:solidFill>
                <a:effectLst/>
                <a:latin typeface="DeepSeek-CJK-patch"/>
              </a:rPr>
              <a:t>。</a:t>
            </a:r>
          </a:p>
          <a:p>
            <a:pPr algn="l">
              <a:lnSpc>
                <a:spcPts val="2143"/>
              </a:lnSpc>
              <a:spcBef>
                <a:spcPts val="1372"/>
              </a:spcBef>
              <a:spcAft>
                <a:spcPts val="1029"/>
              </a:spcAft>
              <a:buNone/>
            </a:pPr>
            <a:r>
              <a:rPr lang="zh-CN" altLang="en-US" b="1" i="0" dirty="0">
                <a:solidFill>
                  <a:srgbClr val="404040"/>
                </a:solidFill>
                <a:effectLst/>
                <a:latin typeface="DeepSeek-CJK-patch"/>
              </a:rPr>
              <a:t>第二次增广路径</a:t>
            </a:r>
          </a:p>
          <a:p>
            <a:pPr algn="l">
              <a:lnSpc>
                <a:spcPts val="2143"/>
              </a:lnSpc>
              <a:spcBef>
                <a:spcPts val="1029"/>
              </a:spcBef>
              <a:spcAft>
                <a:spcPts val="1029"/>
              </a:spcAft>
              <a:buFont typeface="Arial" panose="020B0604020202020204" pitchFamily="34" charset="0"/>
              <a:buChar char="•"/>
            </a:pPr>
            <a:r>
              <a:rPr lang="zh-CN" altLang="en-US" b="1" i="0" dirty="0">
                <a:solidFill>
                  <a:srgbClr val="404040"/>
                </a:solidFill>
                <a:effectLst/>
                <a:latin typeface="DeepSeek-CJK-patch"/>
              </a:rPr>
              <a:t>路径</a:t>
            </a:r>
            <a:r>
              <a:rPr lang="zh-CN" altLang="en-US" b="0" i="0" dirty="0">
                <a:solidFill>
                  <a:srgbClr val="404040"/>
                </a:solidFill>
                <a:effectLst/>
                <a:latin typeface="DeepSeek-CJK-patch"/>
              </a:rPr>
              <a:t>：</a:t>
            </a:r>
            <a:r>
              <a:rPr lang="en-US" altLang="zh-CN" b="0" i="0" dirty="0">
                <a:solidFill>
                  <a:srgbClr val="404040"/>
                </a:solidFill>
                <a:effectLst/>
                <a:latin typeface="DeepSeek-CJK-patch"/>
              </a:rPr>
              <a:t>0 → 1 → 4 → 5</a:t>
            </a:r>
            <a:r>
              <a:rPr lang="zh-CN" altLang="en-US" b="0" i="0" dirty="0">
                <a:solidFill>
                  <a:srgbClr val="404040"/>
                </a:solidFill>
                <a:effectLst/>
                <a:latin typeface="DeepSeek-CJK-patch"/>
              </a:rPr>
              <a:t>（</a:t>
            </a:r>
            <a:r>
              <a:rPr lang="en-US" altLang="zh-CN" b="0" i="0" dirty="0">
                <a:solidFill>
                  <a:srgbClr val="404040"/>
                </a:solidFill>
                <a:effectLst/>
                <a:latin typeface="DeepSeek-CJK-patch"/>
              </a:rPr>
              <a:t>s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1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4 → t</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剩余容量</a:t>
            </a:r>
            <a:r>
              <a:rPr lang="zh-CN" altLang="en-US" b="0" i="0" dirty="0">
                <a:solidFill>
                  <a:srgbClr val="404040"/>
                </a:solidFill>
                <a:effectLst/>
                <a:latin typeface="DeepSeek-CJK-patch"/>
              </a:rPr>
              <a:t>：</a:t>
            </a:r>
            <a:r>
              <a:rPr lang="en-US" altLang="zh-CN" b="0" i="0" dirty="0">
                <a:solidFill>
                  <a:srgbClr val="404040"/>
                </a:solidFill>
                <a:effectLst/>
                <a:latin typeface="DeepSeek-CJK-patch"/>
              </a:rPr>
              <a:t>min(6, 8, 10) = 6</a:t>
            </a:r>
            <a:r>
              <a:rPr lang="zh-CN" altLang="en-US" b="0" i="0" dirty="0">
                <a:solidFill>
                  <a:srgbClr val="404040"/>
                </a:solidFill>
                <a:effectLst/>
                <a:latin typeface="DeepSeek-CJK-patch"/>
              </a:rPr>
              <a:t>（注意 </a:t>
            </a:r>
            <a:r>
              <a:rPr lang="en-US" altLang="zh-CN" b="0" i="0" dirty="0">
                <a:solidFill>
                  <a:srgbClr val="404040"/>
                </a:solidFill>
                <a:effectLst/>
                <a:latin typeface="DeepSeek-CJK-patch"/>
              </a:rPr>
              <a:t>0→1 </a:t>
            </a:r>
            <a:r>
              <a:rPr lang="zh-CN" altLang="en-US" b="0" i="0" dirty="0">
                <a:solidFill>
                  <a:srgbClr val="404040"/>
                </a:solidFill>
                <a:effectLst/>
                <a:latin typeface="DeepSeek-CJK-patch"/>
              </a:rPr>
              <a:t>的剩余容量现在是 </a:t>
            </a:r>
            <a:r>
              <a:rPr lang="en-US" altLang="zh-CN" b="0" i="0" dirty="0">
                <a:solidFill>
                  <a:srgbClr val="404040"/>
                </a:solidFill>
                <a:effectLst/>
                <a:latin typeface="DeepSeek-CJK-patch"/>
              </a:rPr>
              <a:t>6</a:t>
            </a:r>
            <a:r>
              <a:rPr lang="zh-CN" alt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zh-CN" altLang="en-US" b="1" i="0" dirty="0">
                <a:solidFill>
                  <a:srgbClr val="404040"/>
                </a:solidFill>
                <a:effectLst/>
                <a:latin typeface="DeepSeek-CJK-patch"/>
              </a:rPr>
              <a:t>更新</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[0][1] = 6 - 6 = 0</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[1][4] = 8 - 6 = 2</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[4][5] = 10 - 6 = 4</a:t>
            </a:r>
            <a:r>
              <a:rPr lang="zh-CN" altLang="en-US" b="0" i="0" dirty="0">
                <a:solidFill>
                  <a:srgbClr val="404040"/>
                </a:solidFill>
                <a:effectLst/>
                <a:latin typeface="DeepSeek-CJK-patch"/>
              </a:rPr>
              <a:t>。</a:t>
            </a:r>
          </a:p>
          <a:p>
            <a:pPr marL="742950" lvl="1" indent="-285750" algn="l">
              <a:lnSpc>
                <a:spcPts val="2143"/>
              </a:lnSpc>
              <a:spcBef>
                <a:spcPts val="300"/>
              </a:spcBef>
              <a:spcAft>
                <a:spcPts val="300"/>
              </a:spcAft>
              <a:buFont typeface="Arial" panose="020B0604020202020204" pitchFamily="34" charset="0"/>
              <a:buChar char="•"/>
            </a:pPr>
            <a:r>
              <a:rPr lang="zh-CN" altLang="en-US" b="0" i="0" dirty="0">
                <a:solidFill>
                  <a:srgbClr val="404040"/>
                </a:solidFill>
                <a:effectLst/>
                <a:latin typeface="DeepSeek-CJK-patch"/>
              </a:rPr>
              <a:t>反向边：</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[1][0] = 4 + 6 = 10</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[4][1] = 0 + 6 = 6</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[5][4] = 0 + 6 = 6</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当前最大流</a:t>
            </a:r>
            <a:r>
              <a:rPr lang="zh-CN" altLang="en-US" b="0" i="0" dirty="0">
                <a:solidFill>
                  <a:srgbClr val="404040"/>
                </a:solidFill>
                <a:effectLst/>
                <a:latin typeface="DeepSeek-CJK-patch"/>
              </a:rPr>
              <a:t>：</a:t>
            </a:r>
            <a:r>
              <a:rPr lang="en-US" altLang="zh-CN" b="0" i="0" dirty="0">
                <a:solidFill>
                  <a:srgbClr val="404040"/>
                </a:solidFill>
                <a:effectLst/>
                <a:latin typeface="DeepSeek-CJK-patch"/>
              </a:rPr>
              <a:t>4 + 6 = 10</a:t>
            </a:r>
            <a:r>
              <a:rPr lang="zh-CN" altLang="en-US" b="0" i="0" dirty="0">
                <a:solidFill>
                  <a:srgbClr val="404040"/>
                </a:solidFill>
                <a:effectLst/>
                <a:latin typeface="DeepSeek-CJK-patch"/>
              </a:rPr>
              <a:t>。</a:t>
            </a:r>
          </a:p>
          <a:p>
            <a:pPr algn="l">
              <a:lnSpc>
                <a:spcPts val="2143"/>
              </a:lnSpc>
              <a:spcBef>
                <a:spcPts val="1372"/>
              </a:spcBef>
              <a:spcAft>
                <a:spcPts val="1029"/>
              </a:spcAft>
              <a:buNone/>
            </a:pPr>
            <a:r>
              <a:rPr lang="zh-CN" altLang="en-US" b="1" i="0" dirty="0">
                <a:solidFill>
                  <a:srgbClr val="404040"/>
                </a:solidFill>
                <a:effectLst/>
                <a:latin typeface="DeepSeek-CJK-patch"/>
              </a:rPr>
              <a:t>第三次增广路径</a:t>
            </a:r>
          </a:p>
          <a:p>
            <a:pPr algn="l">
              <a:lnSpc>
                <a:spcPts val="2143"/>
              </a:lnSpc>
              <a:spcBef>
                <a:spcPts val="1029"/>
              </a:spcBef>
              <a:spcAft>
                <a:spcPts val="1029"/>
              </a:spcAft>
              <a:buFont typeface="Arial" panose="020B0604020202020204" pitchFamily="34" charset="0"/>
              <a:buChar char="•"/>
            </a:pPr>
            <a:r>
              <a:rPr lang="zh-CN" altLang="en-US" b="1" i="0" dirty="0">
                <a:solidFill>
                  <a:srgbClr val="404040"/>
                </a:solidFill>
                <a:effectLst/>
                <a:latin typeface="DeepSeek-CJK-patch"/>
              </a:rPr>
              <a:t>路径</a:t>
            </a:r>
            <a:r>
              <a:rPr lang="zh-CN" altLang="en-US" b="0" i="0" dirty="0">
                <a:solidFill>
                  <a:srgbClr val="404040"/>
                </a:solidFill>
                <a:effectLst/>
                <a:latin typeface="DeepSeek-CJK-patch"/>
              </a:rPr>
              <a:t>：</a:t>
            </a:r>
            <a:r>
              <a:rPr lang="en-US" altLang="zh-CN" b="0" i="0" dirty="0">
                <a:solidFill>
                  <a:srgbClr val="404040"/>
                </a:solidFill>
                <a:effectLst/>
                <a:latin typeface="DeepSeek-CJK-patch"/>
              </a:rPr>
              <a:t>0 → 2 → 4 → 5</a:t>
            </a:r>
            <a:r>
              <a:rPr lang="zh-CN" altLang="en-US" b="0" i="0" dirty="0">
                <a:solidFill>
                  <a:srgbClr val="404040"/>
                </a:solidFill>
                <a:effectLst/>
                <a:latin typeface="DeepSeek-CJK-patch"/>
              </a:rPr>
              <a:t>（</a:t>
            </a:r>
            <a:r>
              <a:rPr lang="en-US" altLang="zh-CN" b="0" i="0" dirty="0">
                <a:solidFill>
                  <a:srgbClr val="404040"/>
                </a:solidFill>
                <a:effectLst/>
                <a:latin typeface="DeepSeek-CJK-patch"/>
              </a:rPr>
              <a:t>s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2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4 → t</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剩余容量</a:t>
            </a:r>
            <a:r>
              <a:rPr lang="zh-CN" altLang="en-US" b="0" i="0" dirty="0">
                <a:solidFill>
                  <a:srgbClr val="404040"/>
                </a:solidFill>
                <a:effectLst/>
                <a:latin typeface="DeepSeek-CJK-patch"/>
              </a:rPr>
              <a:t>：</a:t>
            </a:r>
            <a:r>
              <a:rPr lang="en-US" altLang="zh-CN" b="0" i="0" dirty="0">
                <a:solidFill>
                  <a:srgbClr val="404040"/>
                </a:solidFill>
                <a:effectLst/>
                <a:latin typeface="DeepSeek-CJK-patch"/>
              </a:rPr>
              <a:t>min(10, 9, 4) = 4</a:t>
            </a:r>
            <a:r>
              <a:rPr lang="zh-CN" altLang="en-US" b="0" i="0" dirty="0">
                <a:solidFill>
                  <a:srgbClr val="404040"/>
                </a:solidFill>
                <a:effectLst/>
                <a:latin typeface="DeepSeek-CJK-patch"/>
              </a:rPr>
              <a:t>（</a:t>
            </a:r>
            <a:r>
              <a:rPr lang="en-US" altLang="zh-CN" b="0" i="0" dirty="0">
                <a:solidFill>
                  <a:srgbClr val="404040"/>
                </a:solidFill>
                <a:effectLst/>
                <a:latin typeface="DeepSeek-CJK-patch"/>
              </a:rPr>
              <a:t>4→5 </a:t>
            </a:r>
            <a:r>
              <a:rPr lang="zh-CN" altLang="en-US" b="0" i="0" dirty="0">
                <a:solidFill>
                  <a:srgbClr val="404040"/>
                </a:solidFill>
                <a:effectLst/>
                <a:latin typeface="DeepSeek-CJK-patch"/>
              </a:rPr>
              <a:t>的剩余容量是 </a:t>
            </a:r>
            <a:r>
              <a:rPr lang="en-US" altLang="zh-CN" b="0" i="0" dirty="0">
                <a:solidFill>
                  <a:srgbClr val="404040"/>
                </a:solidFill>
                <a:effectLst/>
                <a:latin typeface="DeepSeek-CJK-patch"/>
              </a:rPr>
              <a:t>4</a:t>
            </a:r>
            <a:r>
              <a:rPr lang="zh-CN" alt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zh-CN" altLang="en-US" b="1" i="0" dirty="0">
                <a:solidFill>
                  <a:srgbClr val="404040"/>
                </a:solidFill>
                <a:effectLst/>
                <a:latin typeface="DeepSeek-CJK-patch"/>
              </a:rPr>
              <a:t>更新</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[0][2] = 10 - 4 = 6</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[2][4] = 9 - 4 = 5</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[4][5] = 4 - 4 = 0</a:t>
            </a:r>
            <a:r>
              <a:rPr lang="zh-CN" altLang="en-US" b="0" i="0" dirty="0">
                <a:solidFill>
                  <a:srgbClr val="404040"/>
                </a:solidFill>
                <a:effectLst/>
                <a:latin typeface="DeepSeek-CJK-patch"/>
              </a:rPr>
              <a:t>。</a:t>
            </a:r>
          </a:p>
          <a:p>
            <a:pPr marL="742950" lvl="1" indent="-285750" algn="l">
              <a:lnSpc>
                <a:spcPts val="2143"/>
              </a:lnSpc>
              <a:spcBef>
                <a:spcPts val="300"/>
              </a:spcBef>
              <a:spcAft>
                <a:spcPts val="300"/>
              </a:spcAft>
              <a:buFont typeface="Arial" panose="020B0604020202020204" pitchFamily="34" charset="0"/>
              <a:buChar char="•"/>
            </a:pPr>
            <a:r>
              <a:rPr lang="zh-CN" altLang="en-US" b="0" i="0" dirty="0">
                <a:solidFill>
                  <a:srgbClr val="404040"/>
                </a:solidFill>
                <a:effectLst/>
                <a:latin typeface="DeepSeek-CJK-patch"/>
              </a:rPr>
              <a:t>反向边：</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[2][0] = 0 + 4 = 4</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[4][2] = 0 + 4 = 4</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[5][4] = 6 + 4 = 10</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当前最大流</a:t>
            </a:r>
            <a:r>
              <a:rPr lang="zh-CN" altLang="en-US" b="0" i="0" dirty="0">
                <a:solidFill>
                  <a:srgbClr val="404040"/>
                </a:solidFill>
                <a:effectLst/>
                <a:latin typeface="DeepSeek-CJK-patch"/>
              </a:rPr>
              <a:t>：</a:t>
            </a:r>
            <a:r>
              <a:rPr lang="en-US" altLang="zh-CN" b="0" i="0" dirty="0">
                <a:solidFill>
                  <a:srgbClr val="404040"/>
                </a:solidFill>
                <a:effectLst/>
                <a:latin typeface="DeepSeek-CJK-patch"/>
              </a:rPr>
              <a:t>10 + 4 = 14</a:t>
            </a:r>
            <a:r>
              <a:rPr lang="zh-CN" altLang="en-US" b="0" i="0" dirty="0">
                <a:solidFill>
                  <a:srgbClr val="404040"/>
                </a:solidFill>
                <a:effectLst/>
                <a:latin typeface="DeepSeek-CJK-patch"/>
              </a:rPr>
              <a:t>。</a:t>
            </a:r>
          </a:p>
          <a:p>
            <a:pPr algn="l">
              <a:lnSpc>
                <a:spcPts val="2143"/>
              </a:lnSpc>
              <a:spcBef>
                <a:spcPts val="1372"/>
              </a:spcBef>
              <a:spcAft>
                <a:spcPts val="1029"/>
              </a:spcAft>
              <a:buNone/>
            </a:pPr>
            <a:r>
              <a:rPr lang="zh-CN" altLang="en-US" b="1" i="0" dirty="0">
                <a:solidFill>
                  <a:srgbClr val="404040"/>
                </a:solidFill>
                <a:effectLst/>
                <a:latin typeface="DeepSeek-CJK-patch"/>
              </a:rPr>
              <a:t>第四次增广路径</a:t>
            </a:r>
          </a:p>
          <a:p>
            <a:pPr algn="l">
              <a:lnSpc>
                <a:spcPts val="2143"/>
              </a:lnSpc>
              <a:spcBef>
                <a:spcPts val="1029"/>
              </a:spcBef>
              <a:spcAft>
                <a:spcPts val="1029"/>
              </a:spcAft>
              <a:buFont typeface="Arial" panose="020B0604020202020204" pitchFamily="34" charset="0"/>
              <a:buChar char="•"/>
            </a:pPr>
            <a:r>
              <a:rPr lang="zh-CN" altLang="en-US" b="1" i="0" dirty="0">
                <a:solidFill>
                  <a:srgbClr val="404040"/>
                </a:solidFill>
                <a:effectLst/>
                <a:latin typeface="DeepSeek-CJK-patch"/>
              </a:rPr>
              <a:t>路径</a:t>
            </a:r>
            <a:r>
              <a:rPr lang="zh-CN" altLang="en-US" b="0" i="0" dirty="0">
                <a:solidFill>
                  <a:srgbClr val="404040"/>
                </a:solidFill>
                <a:effectLst/>
                <a:latin typeface="DeepSeek-CJK-patch"/>
              </a:rPr>
              <a:t>：</a:t>
            </a:r>
            <a:r>
              <a:rPr lang="en-US" altLang="zh-CN" b="0" i="0" dirty="0">
                <a:solidFill>
                  <a:srgbClr val="404040"/>
                </a:solidFill>
                <a:effectLst/>
                <a:latin typeface="DeepSeek-CJK-patch"/>
              </a:rPr>
              <a:t>0 → 2 → 4 → 3 → 5</a:t>
            </a:r>
            <a:r>
              <a:rPr lang="zh-CN" altLang="en-US" b="0" i="0" dirty="0">
                <a:solidFill>
                  <a:srgbClr val="404040"/>
                </a:solidFill>
                <a:effectLst/>
                <a:latin typeface="DeepSeek-CJK-patch"/>
              </a:rPr>
              <a:t>（</a:t>
            </a:r>
            <a:r>
              <a:rPr lang="en-US" altLang="zh-CN" b="0" i="0" dirty="0">
                <a:solidFill>
                  <a:srgbClr val="404040"/>
                </a:solidFill>
                <a:effectLst/>
                <a:latin typeface="DeepSeek-CJK-patch"/>
              </a:rPr>
              <a:t>s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2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4 → </a:t>
            </a:r>
            <a:r>
              <a:rPr lang="zh-CN" altLang="en-US" b="0" i="0" dirty="0">
                <a:solidFill>
                  <a:srgbClr val="404040"/>
                </a:solidFill>
                <a:effectLst/>
                <a:latin typeface="DeepSeek-CJK-patch"/>
              </a:rPr>
              <a:t>节点</a:t>
            </a:r>
            <a:r>
              <a:rPr lang="en-US" altLang="zh-CN" b="0" i="0" dirty="0">
                <a:solidFill>
                  <a:srgbClr val="404040"/>
                </a:solidFill>
                <a:effectLst/>
                <a:latin typeface="DeepSeek-CJK-patch"/>
              </a:rPr>
              <a:t>3 → t</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剩余容量</a:t>
            </a:r>
            <a:r>
              <a:rPr lang="zh-CN" altLang="en-US" b="0" i="0" dirty="0">
                <a:solidFill>
                  <a:srgbClr val="404040"/>
                </a:solidFill>
                <a:effectLst/>
                <a:latin typeface="DeepSeek-CJK-patch"/>
              </a:rPr>
              <a:t>：</a:t>
            </a:r>
            <a:r>
              <a:rPr lang="en-US" altLang="zh-CN" b="0" i="0" dirty="0">
                <a:solidFill>
                  <a:srgbClr val="404040"/>
                </a:solidFill>
                <a:effectLst/>
                <a:latin typeface="DeepSeek-CJK-patch"/>
              </a:rPr>
              <a:t>min(6, 5, 6, 6) = 5</a:t>
            </a:r>
            <a:r>
              <a:rPr lang="zh-CN" altLang="en-US" b="0" i="0" dirty="0">
                <a:solidFill>
                  <a:srgbClr val="404040"/>
                </a:solidFill>
                <a:effectLst/>
                <a:latin typeface="DeepSeek-CJK-patch"/>
              </a:rPr>
              <a:t>（</a:t>
            </a:r>
            <a:r>
              <a:rPr lang="en-US" altLang="zh-CN" b="0" i="0" dirty="0">
                <a:solidFill>
                  <a:srgbClr val="404040"/>
                </a:solidFill>
                <a:effectLst/>
                <a:latin typeface="DeepSeek-CJK-patch"/>
              </a:rPr>
              <a:t>4→3 </a:t>
            </a:r>
            <a:r>
              <a:rPr lang="zh-CN" altLang="en-US" b="0" i="0" dirty="0">
                <a:solidFill>
                  <a:srgbClr val="404040"/>
                </a:solidFill>
                <a:effectLst/>
                <a:latin typeface="DeepSeek-CJK-patch"/>
              </a:rPr>
              <a:t>的剩余容量是 </a:t>
            </a:r>
            <a:r>
              <a:rPr lang="en-US" altLang="zh-CN" b="0" i="0" dirty="0">
                <a:solidFill>
                  <a:srgbClr val="404040"/>
                </a:solidFill>
                <a:effectLst/>
                <a:latin typeface="DeepSeek-CJK-patch"/>
              </a:rPr>
              <a:t>6</a:t>
            </a:r>
            <a:r>
              <a:rPr lang="zh-CN" alt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zh-CN" altLang="en-US" b="1" i="0" dirty="0">
                <a:solidFill>
                  <a:srgbClr val="404040"/>
                </a:solidFill>
                <a:effectLst/>
                <a:latin typeface="DeepSeek-CJK-patch"/>
              </a:rPr>
              <a:t>更新</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[0][2] = 6 - 5 = 1</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[2][4] = 5 - 5 = 0</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[4][3] = 6 - 5 = 1</a:t>
            </a:r>
            <a:r>
              <a:rPr lang="zh-CN" alt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[3][5] = 6 - 5 = 1</a:t>
            </a:r>
            <a:r>
              <a:rPr lang="zh-CN" altLang="en-US" b="0" i="0" dirty="0">
                <a:solidFill>
                  <a:srgbClr val="404040"/>
                </a:solidFill>
                <a:effectLst/>
                <a:latin typeface="DeepSeek-CJK-patch"/>
              </a:rPr>
              <a:t>。</a:t>
            </a:r>
          </a:p>
          <a:p>
            <a:pPr marL="742950" lvl="1" indent="-285750" algn="l">
              <a:lnSpc>
                <a:spcPts val="2143"/>
              </a:lnSpc>
              <a:spcBef>
                <a:spcPts val="300"/>
              </a:spcBef>
              <a:spcAft>
                <a:spcPts val="300"/>
              </a:spcAft>
              <a:buFont typeface="Arial" panose="020B0604020202020204" pitchFamily="34" charset="0"/>
              <a:buChar char="•"/>
            </a:pPr>
            <a:r>
              <a:rPr lang="zh-CN" altLang="en-US" b="0" i="0" dirty="0">
                <a:solidFill>
                  <a:srgbClr val="404040"/>
                </a:solidFill>
                <a:effectLst/>
                <a:latin typeface="DeepSeek-CJK-patch"/>
              </a:rPr>
              <a:t>反向边：</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[2][0] = 4 + 5 = 9</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[4][2] = 4 + 5 = 9</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[3][4] = 0 + 5 = 5</a:t>
            </a:r>
            <a:r>
              <a:rPr lang="zh-CN" altLang="en-US" b="0" i="0" dirty="0">
                <a:solidFill>
                  <a:srgbClr val="404040"/>
                </a:solidFill>
                <a:effectLst/>
                <a:latin typeface="DeepSeek-CJK-patch"/>
              </a:rPr>
              <a:t>。</a:t>
            </a:r>
          </a:p>
          <a:p>
            <a:pPr marL="1143000" lvl="2" indent="-228600" algn="l">
              <a:lnSpc>
                <a:spcPts val="2143"/>
              </a:lnSpc>
              <a:spcBef>
                <a:spcPts val="300"/>
              </a:spcBef>
              <a:spcAft>
                <a:spcPts val="1029"/>
              </a:spcAft>
              <a:buFont typeface="Arial" panose="020B0604020202020204" pitchFamily="34" charset="0"/>
              <a:buChar char="•"/>
            </a:pPr>
            <a:r>
              <a:rPr lang="en-US" altLang="zh-CN" b="0" i="0" dirty="0" err="1">
                <a:solidFill>
                  <a:srgbClr val="404040"/>
                </a:solidFill>
                <a:effectLst/>
                <a:latin typeface="DeepSeek-CJK-patch"/>
              </a:rPr>
              <a:t>residual_graph</a:t>
            </a:r>
            <a:r>
              <a:rPr lang="en-US" altLang="zh-CN" b="0" i="0" dirty="0">
                <a:solidFill>
                  <a:srgbClr val="404040"/>
                </a:solidFill>
                <a:effectLst/>
                <a:latin typeface="DeepSeek-CJK-patch"/>
              </a:rPr>
              <a:t>[5][3] = 4 + 5 = 9</a:t>
            </a:r>
            <a:r>
              <a:rPr lang="zh-CN" alt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当前最大流</a:t>
            </a:r>
            <a:r>
              <a:rPr lang="zh-CN" altLang="en-US" b="0" i="0" dirty="0">
                <a:solidFill>
                  <a:srgbClr val="404040"/>
                </a:solidFill>
                <a:effectLst/>
                <a:latin typeface="DeepSeek-CJK-patch"/>
              </a:rPr>
              <a:t>：</a:t>
            </a:r>
            <a:r>
              <a:rPr lang="en-US" altLang="zh-CN" b="0" i="0" dirty="0">
                <a:solidFill>
                  <a:srgbClr val="404040"/>
                </a:solidFill>
                <a:effectLst/>
                <a:latin typeface="DeepSeek-CJK-patch"/>
              </a:rPr>
              <a:t>14 + 5 = 19</a:t>
            </a:r>
            <a:r>
              <a:rPr lang="zh-CN" altLang="en-US" b="0" i="0" dirty="0">
                <a:solidFill>
                  <a:srgbClr val="404040"/>
                </a:solidFill>
                <a:effectLst/>
                <a:latin typeface="DeepSeek-CJK-patch"/>
              </a:rPr>
              <a:t>。</a:t>
            </a:r>
          </a:p>
          <a:p>
            <a:pPr algn="l">
              <a:lnSpc>
                <a:spcPts val="2143"/>
              </a:lnSpc>
              <a:spcBef>
                <a:spcPts val="1372"/>
              </a:spcBef>
              <a:spcAft>
                <a:spcPts val="1029"/>
              </a:spcAft>
              <a:buNone/>
            </a:pPr>
            <a:r>
              <a:rPr lang="zh-CN" altLang="en-US" b="1" i="0" dirty="0">
                <a:solidFill>
                  <a:srgbClr val="404040"/>
                </a:solidFill>
                <a:effectLst/>
                <a:latin typeface="DeepSeek-CJK-patch"/>
              </a:rPr>
              <a:t>终止条件</a:t>
            </a:r>
          </a:p>
          <a:p>
            <a:pPr algn="l">
              <a:lnSpc>
                <a:spcPts val="2143"/>
              </a:lnSpc>
              <a:spcBef>
                <a:spcPts val="1029"/>
              </a:spcBef>
              <a:spcAft>
                <a:spcPts val="1029"/>
              </a:spcAft>
              <a:buFont typeface="Arial" panose="020B0604020202020204" pitchFamily="34" charset="0"/>
              <a:buChar char="•"/>
            </a:pPr>
            <a:r>
              <a:rPr lang="zh-CN" altLang="en-US" b="0" i="0" dirty="0">
                <a:solidFill>
                  <a:srgbClr val="404040"/>
                </a:solidFill>
                <a:effectLst/>
                <a:latin typeface="DeepSeek-CJK-patch"/>
              </a:rPr>
              <a:t>无法再找到从 </a:t>
            </a:r>
            <a:r>
              <a:rPr lang="en-US" altLang="zh-CN" b="0" i="0" dirty="0">
                <a:solidFill>
                  <a:srgbClr val="404040"/>
                </a:solidFill>
                <a:effectLst/>
                <a:latin typeface="DeepSeek-CJK-patch"/>
              </a:rPr>
              <a:t>s </a:t>
            </a:r>
            <a:r>
              <a:rPr lang="zh-CN" altLang="en-US" b="0" i="0" dirty="0">
                <a:solidFill>
                  <a:srgbClr val="404040"/>
                </a:solidFill>
                <a:effectLst/>
                <a:latin typeface="DeepSeek-CJK-patch"/>
              </a:rPr>
              <a:t>到 </a:t>
            </a:r>
            <a:r>
              <a:rPr lang="en-US" altLang="zh-CN" b="0" i="0" dirty="0">
                <a:solidFill>
                  <a:srgbClr val="404040"/>
                </a:solidFill>
                <a:effectLst/>
                <a:latin typeface="DeepSeek-CJK-patch"/>
              </a:rPr>
              <a:t>t </a:t>
            </a:r>
            <a:r>
              <a:rPr lang="zh-CN" altLang="en-US" b="0" i="0" dirty="0">
                <a:solidFill>
                  <a:srgbClr val="404040"/>
                </a:solidFill>
                <a:effectLst/>
                <a:latin typeface="DeepSeek-CJK-patch"/>
              </a:rPr>
              <a:t>的增广路径（所有路径至少有一条边剩余容量为 </a:t>
            </a:r>
            <a:r>
              <a:rPr lang="en-US" altLang="zh-CN" b="0" i="0" dirty="0">
                <a:solidFill>
                  <a:srgbClr val="404040"/>
                </a:solidFill>
                <a:effectLst/>
                <a:latin typeface="DeepSeek-CJK-patch"/>
              </a:rPr>
              <a:t>0</a:t>
            </a:r>
            <a:r>
              <a:rPr lang="zh-CN" altLang="en-US" b="0" i="0" dirty="0">
                <a:solidFill>
                  <a:srgbClr val="404040"/>
                </a:solidFill>
                <a:effectLst/>
                <a:latin typeface="DeepSeek-CJK-patch"/>
              </a:rPr>
              <a:t>）</a:t>
            </a:r>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43</a:t>
            </a:fld>
            <a:endParaRPr lang="en-US" altLang="zh-CN"/>
          </a:p>
        </p:txBody>
      </p:sp>
    </p:spTree>
    <p:extLst>
      <p:ext uri="{BB962C8B-B14F-4D97-AF65-F5344CB8AC3E}">
        <p14:creationId xmlns:p14="http://schemas.microsoft.com/office/powerpoint/2010/main" val="1476600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证 在</a:t>
            </a:r>
            <a:r>
              <a:rPr lang="en-US" altLang="zh-CN" b="0" i="0" dirty="0">
                <a:solidFill>
                  <a:srgbClr val="1C1F23"/>
                </a:solidFill>
                <a:effectLst/>
                <a:latin typeface="Inter"/>
              </a:rPr>
              <a:t>While</a:t>
            </a:r>
            <a:r>
              <a:rPr lang="zh-CN" altLang="en-US" b="0" i="0" dirty="0">
                <a:solidFill>
                  <a:srgbClr val="1C1F23"/>
                </a:solidFill>
                <a:effectLst/>
                <a:latin typeface="Inter"/>
              </a:rPr>
              <a:t>循环的任何迭代之前，这个论断显然是真的。</a:t>
            </a:r>
            <a:endParaRPr lang="en-US" altLang="zh-CN" b="0" i="0" dirty="0">
              <a:solidFill>
                <a:srgbClr val="1C1F23"/>
              </a:solidFill>
              <a:effectLst/>
              <a:latin typeface="Inter"/>
            </a:endParaRPr>
          </a:p>
          <a:p>
            <a:r>
              <a:rPr lang="zh-CN" altLang="en-US" b="0" i="0" dirty="0">
                <a:solidFill>
                  <a:srgbClr val="1C1F23"/>
                </a:solidFill>
                <a:effectLst/>
                <a:latin typeface="Inter"/>
              </a:rPr>
              <a:t>现在假设它在</a:t>
            </a:r>
            <a:r>
              <a:rPr lang="en-US" altLang="zh-CN" b="0" i="0" dirty="0">
                <a:solidFill>
                  <a:srgbClr val="1C1F23"/>
                </a:solidFill>
                <a:effectLst/>
                <a:latin typeface="Inter"/>
              </a:rPr>
              <a:t>\(j\)</a:t>
            </a:r>
            <a:r>
              <a:rPr lang="zh-CN" altLang="en-US" b="0" i="0" dirty="0">
                <a:solidFill>
                  <a:srgbClr val="1C1F23"/>
                </a:solidFill>
                <a:effectLst/>
                <a:latin typeface="Inter"/>
              </a:rPr>
              <a:t>次迭代后为真。</a:t>
            </a:r>
            <a:endParaRPr lang="en-US" altLang="zh-CN" b="0" i="0" dirty="0">
              <a:solidFill>
                <a:srgbClr val="1C1F23"/>
              </a:solidFill>
              <a:effectLst/>
              <a:latin typeface="Inter"/>
            </a:endParaRPr>
          </a:p>
          <a:p>
            <a:r>
              <a:rPr lang="zh-CN" altLang="en-US" b="0" i="0" dirty="0">
                <a:solidFill>
                  <a:srgbClr val="1C1F23"/>
                </a:solidFill>
                <a:effectLst/>
                <a:latin typeface="Inter"/>
              </a:rPr>
              <a:t>那么，因为在</a:t>
            </a:r>
            <a:r>
              <a:rPr lang="en-US" altLang="zh-CN" b="0" i="0" dirty="0">
                <a:solidFill>
                  <a:srgbClr val="1C1F23"/>
                </a:solidFill>
                <a:effectLst/>
                <a:latin typeface="Inter"/>
              </a:rPr>
              <a:t>\(</a:t>
            </a:r>
            <a:r>
              <a:rPr lang="en-US" altLang="zh-CN" b="0" i="0" dirty="0" err="1">
                <a:solidFill>
                  <a:srgbClr val="1C1F23"/>
                </a:solidFill>
                <a:effectLst/>
                <a:latin typeface="Inter"/>
              </a:rPr>
              <a:t>G_f</a:t>
            </a:r>
            <a:r>
              <a:rPr lang="en-US" altLang="zh-CN" b="0" i="0" dirty="0">
                <a:solidFill>
                  <a:srgbClr val="1C1F23"/>
                </a:solidFill>
                <a:effectLst/>
                <a:latin typeface="Inter"/>
              </a:rPr>
              <a:t>\)</a:t>
            </a:r>
            <a:r>
              <a:rPr lang="zh-CN" altLang="en-US" b="0" i="0" dirty="0">
                <a:solidFill>
                  <a:srgbClr val="1C1F23"/>
                </a:solidFill>
                <a:effectLst/>
                <a:latin typeface="Inter"/>
              </a:rPr>
              <a:t>中的所有剩余容量都是整数，对于在</a:t>
            </a:r>
            <a:r>
              <a:rPr lang="en-US" altLang="zh-CN" b="0" i="0" dirty="0">
                <a:solidFill>
                  <a:srgbClr val="1C1F23"/>
                </a:solidFill>
                <a:effectLst/>
                <a:latin typeface="Inter"/>
              </a:rPr>
              <a:t>\(j + 1\)</a:t>
            </a:r>
            <a:r>
              <a:rPr lang="zh-CN" altLang="en-US" b="0" i="0" dirty="0">
                <a:solidFill>
                  <a:srgbClr val="1C1F23"/>
                </a:solidFill>
                <a:effectLst/>
                <a:latin typeface="Inter"/>
              </a:rPr>
              <a:t>次迭代中找到的增广路径，</a:t>
            </a:r>
            <a:r>
              <a:rPr lang="en-US" altLang="zh-CN" b="0" i="0" dirty="0">
                <a:solidFill>
                  <a:srgbClr val="1C1F23"/>
                </a:solidFill>
                <a:effectLst/>
                <a:latin typeface="Inter"/>
              </a:rPr>
              <a:t>\(\text{bottleneck}(P, f)\)</a:t>
            </a:r>
            <a:r>
              <a:rPr lang="zh-CN" altLang="en-US" b="0" i="0" dirty="0">
                <a:solidFill>
                  <a:srgbClr val="1C1F23"/>
                </a:solidFill>
                <a:effectLst/>
                <a:latin typeface="Inter"/>
              </a:rPr>
              <a:t>的值将是整数。</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zh-CN" altLang="en-US" b="0" i="0" dirty="0">
                <a:solidFill>
                  <a:srgbClr val="1C1F23"/>
                </a:solidFill>
                <a:effectLst/>
                <a:latin typeface="Inter"/>
              </a:rPr>
              <a:t>于是流</a:t>
            </a:r>
            <a:r>
              <a:rPr lang="en-US" altLang="zh-CN" b="0" i="0" dirty="0">
                <a:solidFill>
                  <a:srgbClr val="1C1F23"/>
                </a:solidFill>
                <a:effectLst/>
                <a:latin typeface="Inter"/>
              </a:rPr>
              <a:t>\(f'\)</a:t>
            </a:r>
            <a:r>
              <a:rPr lang="zh-CN" altLang="en-US" b="0" i="0" dirty="0">
                <a:solidFill>
                  <a:srgbClr val="1C1F23"/>
                </a:solidFill>
                <a:effectLst/>
                <a:latin typeface="Inter"/>
              </a:rPr>
              <a:t>将有整数值，因此新的剩余图的容量将是整数。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44</a:t>
            </a:fld>
            <a:endParaRPr lang="en-US" altLang="zh-CN"/>
          </a:p>
        </p:txBody>
      </p:sp>
    </p:spTree>
    <p:extLst>
      <p:ext uri="{BB962C8B-B14F-4D97-AF65-F5344CB8AC3E}">
        <p14:creationId xmlns:p14="http://schemas.microsoft.com/office/powerpoint/2010/main" val="424307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一个流</a:t>
            </a:r>
            <a:r>
              <a:rPr lang="en-US" altLang="zh-CN" sz="1200" dirty="0"/>
              <a:t>f</a:t>
            </a:r>
            <a:r>
              <a:rPr lang="zh-CN" altLang="en-US" sz="1200" dirty="0"/>
              <a:t>的值，记作</a:t>
            </a:r>
            <a:r>
              <a:rPr lang="en-US" altLang="zh-CN" sz="1200" dirty="0"/>
              <a:t>v(f)</a:t>
            </a:r>
          </a:p>
          <a:p>
            <a:r>
              <a:rPr lang="en-US" altLang="zh-CN" sz="1200" dirty="0"/>
              <a:t>bottleneck(</a:t>
            </a:r>
            <a:r>
              <a:rPr lang="en-US" altLang="zh-CN" sz="1200" dirty="0" err="1"/>
              <a:t>P,f</a:t>
            </a:r>
            <a:r>
              <a:rPr lang="en-US" altLang="zh-CN" sz="1200" dirty="0"/>
              <a:t>)</a:t>
            </a:r>
            <a:r>
              <a:rPr lang="zh-CN" altLang="en-US" sz="1200" dirty="0"/>
              <a:t>是</a:t>
            </a:r>
            <a:r>
              <a:rPr lang="en-US" altLang="zh-CN" sz="1200" dirty="0"/>
              <a:t>P</a:t>
            </a:r>
            <a:r>
              <a:rPr lang="zh-CN" altLang="en-US" sz="1200" dirty="0"/>
              <a:t>上任何边关于流</a:t>
            </a:r>
            <a:r>
              <a:rPr lang="en-US" altLang="zh-CN" sz="1200" dirty="0"/>
              <a:t>f</a:t>
            </a:r>
            <a:r>
              <a:rPr lang="zh-CN" altLang="en-US" sz="1200" dirty="0"/>
              <a:t>的  </a:t>
            </a:r>
            <a:r>
              <a:rPr lang="zh-CN" altLang="en-US" sz="1200" b="1" dirty="0"/>
              <a:t>最小剩余容量</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45</a:t>
            </a:fld>
            <a:endParaRPr lang="en-US" altLang="zh-CN"/>
          </a:p>
        </p:txBody>
      </p:sp>
    </p:spTree>
    <p:extLst>
      <p:ext uri="{BB962C8B-B14F-4D97-AF65-F5344CB8AC3E}">
        <p14:creationId xmlns:p14="http://schemas.microsoft.com/office/powerpoint/2010/main" val="306811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而研究网络流问题的初始动力来源于网络的交通问题，它们已经被用到各种不同的领域中，不仅对二分匹配，而且对许多其他问题都有效。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5</a:t>
            </a:fld>
            <a:endParaRPr lang="en-US" altLang="zh-CN"/>
          </a:p>
        </p:txBody>
      </p:sp>
    </p:spTree>
    <p:extLst>
      <p:ext uri="{BB962C8B-B14F-4D97-AF65-F5344CB8AC3E}">
        <p14:creationId xmlns:p14="http://schemas.microsoft.com/office/powerpoint/2010/main" val="1014762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为证明终止我们还需要另一个观察：我们要能够界定最大可能的流值。</a:t>
            </a:r>
            <a:endParaRPr lang="en-US" altLang="zh-CN" b="0" i="0" dirty="0">
              <a:solidFill>
                <a:srgbClr val="1C1F23"/>
              </a:solidFill>
              <a:effectLst/>
              <a:latin typeface="Inter"/>
            </a:endParaRPr>
          </a:p>
          <a:p>
            <a:r>
              <a:rPr lang="zh-CN" altLang="en-US" b="0" i="0" dirty="0">
                <a:solidFill>
                  <a:srgbClr val="1C1F23"/>
                </a:solidFill>
                <a:effectLst/>
                <a:latin typeface="Inter"/>
              </a:rPr>
              <a:t>如果从</a:t>
            </a:r>
            <a:r>
              <a:rPr lang="en-US" altLang="zh-CN" b="0" i="0" dirty="0">
                <a:solidFill>
                  <a:srgbClr val="1C1F23"/>
                </a:solidFill>
                <a:effectLst/>
                <a:latin typeface="Inter"/>
              </a:rPr>
              <a:t>\(s\)</a:t>
            </a:r>
            <a:r>
              <a:rPr lang="zh-CN" altLang="en-US" b="0" i="0" dirty="0">
                <a:solidFill>
                  <a:srgbClr val="1C1F23"/>
                </a:solidFill>
                <a:effectLst/>
                <a:latin typeface="Inter"/>
              </a:rPr>
              <a:t>出来的所有的边能够完全用这个流充满，那么这个流值将是</a:t>
            </a:r>
            <a:r>
              <a:rPr lang="en-US" altLang="zh-CN" b="0" i="0" dirty="0">
                <a:solidFill>
                  <a:srgbClr val="1C1F23"/>
                </a:solidFill>
                <a:effectLst/>
                <a:latin typeface="Inter"/>
              </a:rPr>
              <a:t>\(\sum_{e\text{</a:t>
            </a:r>
            <a:r>
              <a:rPr lang="zh-CN" altLang="en-US" b="0" i="0" dirty="0">
                <a:solidFill>
                  <a:srgbClr val="1C1F23"/>
                </a:solidFill>
                <a:effectLst/>
                <a:latin typeface="Inter"/>
              </a:rPr>
              <a:t>从</a:t>
            </a:r>
            <a:r>
              <a:rPr lang="en-US" altLang="zh-CN" b="0" i="0" dirty="0">
                <a:solidFill>
                  <a:srgbClr val="1C1F23"/>
                </a:solidFill>
                <a:effectLst/>
                <a:latin typeface="Inter"/>
              </a:rPr>
              <a:t>}s\text{</a:t>
            </a:r>
            <a:r>
              <a:rPr lang="zh-CN" altLang="en-US" b="0" i="0" dirty="0">
                <a:solidFill>
                  <a:srgbClr val="1C1F23"/>
                </a:solidFill>
                <a:effectLst/>
                <a:latin typeface="Inter"/>
              </a:rPr>
              <a:t>出来</a:t>
            </a:r>
            <a:r>
              <a:rPr lang="en-US" altLang="zh-CN" b="0" i="0" dirty="0">
                <a:solidFill>
                  <a:srgbClr val="1C1F23"/>
                </a:solidFill>
                <a:effectLst/>
                <a:latin typeface="Inter"/>
              </a:rPr>
              <a:t>}} </a:t>
            </a:r>
            <a:r>
              <a:rPr lang="en-US" altLang="zh-CN" b="0" i="0" dirty="0" err="1">
                <a:solidFill>
                  <a:srgbClr val="1C1F23"/>
                </a:solidFill>
                <a:effectLst/>
                <a:latin typeface="Inter"/>
              </a:rPr>
              <a:t>c_e</a:t>
            </a:r>
            <a:r>
              <a:rPr lang="en-US" altLang="zh-CN" b="0" i="0" dirty="0">
                <a:solidFill>
                  <a:srgbClr val="1C1F23"/>
                </a:solidFill>
                <a:effectLst/>
                <a:latin typeface="Inter"/>
              </a:rPr>
              <a:t>\)</a:t>
            </a:r>
            <a:r>
              <a:rPr lang="zh-CN" altLang="en-US" b="0" i="0" dirty="0">
                <a:solidFill>
                  <a:srgbClr val="1C1F23"/>
                </a:solidFill>
                <a:effectLst/>
                <a:latin typeface="Inter"/>
              </a:rPr>
              <a:t>。</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zh-CN" altLang="en-US" b="0" i="0" dirty="0">
                <a:solidFill>
                  <a:srgbClr val="1C1F23"/>
                </a:solidFill>
                <a:effectLst/>
                <a:latin typeface="Inter"/>
              </a:rPr>
              <a:t>令</a:t>
            </a:r>
            <a:r>
              <a:rPr lang="en-US" altLang="zh-CN" b="0" i="0" dirty="0">
                <a:solidFill>
                  <a:srgbClr val="1C1F23"/>
                </a:solidFill>
                <a:effectLst/>
                <a:latin typeface="Inter"/>
              </a:rPr>
              <a:t>\(C\)</a:t>
            </a:r>
            <a:r>
              <a:rPr lang="zh-CN" altLang="en-US" b="0" i="0" dirty="0">
                <a:solidFill>
                  <a:srgbClr val="1C1F23"/>
                </a:solidFill>
                <a:effectLst/>
                <a:latin typeface="Inter"/>
              </a:rPr>
              <a:t>表示这个和。于是对所有的</a:t>
            </a:r>
            <a:r>
              <a:rPr lang="en-US" altLang="zh-CN" b="0" i="0" dirty="0">
                <a:solidFill>
                  <a:srgbClr val="1C1F23"/>
                </a:solidFill>
                <a:effectLst/>
                <a:latin typeface="Inter"/>
              </a:rPr>
              <a:t>\(</a:t>
            </a:r>
            <a:r>
              <a:rPr lang="en-US" altLang="zh-CN" b="0" i="0" dirty="0" err="1">
                <a:solidFill>
                  <a:srgbClr val="1C1F23"/>
                </a:solidFill>
                <a:effectLst/>
                <a:latin typeface="Inter"/>
              </a:rPr>
              <a:t>st</a:t>
            </a:r>
            <a:r>
              <a:rPr lang="en-US" altLang="zh-CN" b="0" i="0" dirty="0">
                <a:solidFill>
                  <a:srgbClr val="1C1F23"/>
                </a:solidFill>
                <a:effectLst/>
                <a:latin typeface="Inter"/>
              </a:rPr>
              <a:t>\)</a:t>
            </a:r>
            <a:r>
              <a:rPr lang="zh-CN" altLang="en-US" b="0" i="0" dirty="0">
                <a:solidFill>
                  <a:srgbClr val="1C1F23"/>
                </a:solidFill>
                <a:effectLst/>
                <a:latin typeface="Inter"/>
              </a:rPr>
              <a:t>流，我们有</a:t>
            </a:r>
            <a:r>
              <a:rPr lang="en-US" altLang="zh-CN" b="0" i="0" dirty="0">
                <a:solidFill>
                  <a:srgbClr val="1C1F23"/>
                </a:solidFill>
                <a:effectLst/>
                <a:latin typeface="Inter"/>
              </a:rPr>
              <a:t>\(v(f) \</a:t>
            </a:r>
            <a:r>
              <a:rPr lang="en-US" altLang="zh-CN" b="0" i="0" dirty="0" err="1">
                <a:solidFill>
                  <a:srgbClr val="1C1F23"/>
                </a:solidFill>
                <a:effectLst/>
                <a:latin typeface="Inter"/>
              </a:rPr>
              <a:t>leq</a:t>
            </a:r>
            <a:r>
              <a:rPr lang="en-US" altLang="zh-CN" b="0" i="0" dirty="0">
                <a:solidFill>
                  <a:srgbClr val="1C1F23"/>
                </a:solidFill>
                <a:effectLst/>
                <a:latin typeface="Inter"/>
              </a:rPr>
              <a:t> C\)</a:t>
            </a:r>
            <a:r>
              <a:rPr lang="zh-CN" altLang="en-US" b="0" i="0" dirty="0">
                <a:solidFill>
                  <a:srgbClr val="1C1F23"/>
                </a:solidFill>
                <a:effectLst/>
                <a:latin typeface="Inter"/>
              </a:rPr>
              <a:t>。</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en-US" altLang="zh-CN" b="0" i="0" dirty="0">
                <a:solidFill>
                  <a:srgbClr val="1C1F23"/>
                </a:solidFill>
                <a:effectLst/>
                <a:latin typeface="Inter"/>
              </a:rPr>
              <a:t>\(C\)</a:t>
            </a:r>
            <a:r>
              <a:rPr lang="zh-CN" altLang="en-US" b="0" i="0" dirty="0">
                <a:solidFill>
                  <a:srgbClr val="1C1F23"/>
                </a:solidFill>
                <a:effectLst/>
                <a:latin typeface="Inter"/>
              </a:rPr>
              <a:t>可能比</a:t>
            </a:r>
            <a:r>
              <a:rPr lang="en-US" altLang="zh-CN" b="0" i="0" dirty="0">
                <a:solidFill>
                  <a:srgbClr val="1C1F23"/>
                </a:solidFill>
                <a:effectLst/>
                <a:latin typeface="Inter"/>
              </a:rPr>
              <a:t>\(G\)</a:t>
            </a:r>
            <a:r>
              <a:rPr lang="zh-CN" altLang="en-US" b="0" i="0" dirty="0">
                <a:solidFill>
                  <a:srgbClr val="1C1F23"/>
                </a:solidFill>
                <a:effectLst/>
                <a:latin typeface="Inter"/>
              </a:rPr>
              <a:t>中的最大流值高许多，但是它作为一个有限的、简单规定的界对我们来说是方便的。）使用论述</a:t>
            </a:r>
            <a:r>
              <a:rPr lang="en-US" altLang="zh-CN" b="0" i="0" dirty="0">
                <a:solidFill>
                  <a:srgbClr val="1C1F23"/>
                </a:solidFill>
                <a:effectLst/>
                <a:latin typeface="Inter"/>
              </a:rPr>
              <a:t>7.3</a:t>
            </a:r>
            <a:r>
              <a:rPr lang="zh-CN" altLang="en-US" b="0" i="0" dirty="0">
                <a:solidFill>
                  <a:srgbClr val="1C1F23"/>
                </a:solidFill>
                <a:effectLst/>
                <a:latin typeface="Inter"/>
              </a:rPr>
              <a:t>，我们现在可以证明终止。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46</a:t>
            </a:fld>
            <a:endParaRPr lang="en-US" altLang="zh-CN"/>
          </a:p>
        </p:txBody>
      </p:sp>
    </p:spTree>
    <p:extLst>
      <p:ext uri="{BB962C8B-B14F-4D97-AF65-F5344CB8AC3E}">
        <p14:creationId xmlns:p14="http://schemas.microsoft.com/office/powerpoint/2010/main" val="4016266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47</a:t>
            </a:fld>
            <a:endParaRPr lang="en-US" altLang="zh-CN"/>
          </a:p>
        </p:txBody>
      </p:sp>
    </p:spTree>
    <p:extLst>
      <p:ext uri="{BB962C8B-B14F-4D97-AF65-F5344CB8AC3E}">
        <p14:creationId xmlns:p14="http://schemas.microsoft.com/office/powerpoint/2010/main" val="1872118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原始图中的每一条边，在剩余图中最多会对应两条边（一条正向边和一条反向边）。所以，剩余图中边的数量最多为原始图边数的 </a:t>
            </a:r>
            <a:r>
              <a:rPr lang="en-US" altLang="zh-CN" b="0" i="0" dirty="0">
                <a:effectLst/>
                <a:latin typeface="Inter"/>
              </a:rPr>
              <a:t>2 </a:t>
            </a:r>
            <a:r>
              <a:rPr lang="zh-CN" altLang="en-US" b="0" i="0" dirty="0">
                <a:effectLst/>
                <a:latin typeface="Inter"/>
              </a:rPr>
              <a:t>倍，即至多有 </a:t>
            </a:r>
            <a:r>
              <a:rPr lang="en-US" altLang="zh-CN" b="0" i="0" dirty="0">
                <a:effectLst/>
                <a:latin typeface="Inter"/>
              </a:rPr>
              <a:t>2m </a:t>
            </a:r>
            <a:r>
              <a:rPr lang="zh-CN" altLang="en-US" b="0" i="0" dirty="0">
                <a:effectLst/>
                <a:latin typeface="Inter"/>
              </a:rPr>
              <a:t>条边。</a:t>
            </a:r>
            <a:endParaRPr lang="en-US" altLang="zh-CN" b="0" i="0" dirty="0">
              <a:effectLst/>
              <a:latin typeface="Inter"/>
            </a:endParaRPr>
          </a:p>
          <a:p>
            <a:endParaRPr lang="en-US" altLang="zh-CN" b="0" i="0" dirty="0">
              <a:effectLst/>
              <a:latin typeface="Inter"/>
            </a:endParaRPr>
          </a:p>
          <a:p>
            <a:r>
              <a:rPr lang="zh-CN" altLang="en-US" b="0" i="0" dirty="0">
                <a:effectLst/>
                <a:latin typeface="Inter"/>
              </a:rPr>
              <a:t>如果舍去 </a:t>
            </a:r>
            <a:r>
              <a:rPr lang="en-US" altLang="zh-CN" b="0" i="0" dirty="0">
                <a:effectLst/>
                <a:latin typeface="Inter"/>
              </a:rPr>
              <a:t>C </a:t>
            </a:r>
            <a:r>
              <a:rPr lang="zh-CN" altLang="en-US" b="0" i="0" dirty="0">
                <a:effectLst/>
                <a:latin typeface="Inter"/>
              </a:rPr>
              <a:t>，就忽略了增广操作次数对算法总运行时间的影响，不能准确反映算法执行基本操作的总次数，也就无法正确表示算法的时间复杂度。</a:t>
            </a:r>
            <a:endParaRPr lang="en-US" altLang="zh-CN" b="0" i="0" dirty="0">
              <a:effectLst/>
              <a:latin typeface="Inter"/>
            </a:endParaRPr>
          </a:p>
          <a:p>
            <a:endParaRPr lang="en-US" altLang="zh-CN" b="0" i="0" dirty="0">
              <a:effectLst/>
              <a:latin typeface="Inter"/>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solidFill>
                  <a:srgbClr val="000000"/>
                </a:solidFill>
                <a:effectLst/>
                <a:latin typeface="Inter"/>
              </a:rPr>
              <a:t>有些图算法的时间复杂度中某些参数可以舍去，是因为这些参数在特定情况下是常量或者对算法运行时间的影响可以被其他更主要的因素 “掩盖”。但在 </a:t>
            </a:r>
            <a:r>
              <a:rPr lang="en-US" altLang="zh-CN" b="0" i="0" dirty="0">
                <a:solidFill>
                  <a:srgbClr val="000000"/>
                </a:solidFill>
                <a:effectLst/>
                <a:latin typeface="Inter"/>
              </a:rPr>
              <a:t>Ford - Fulkerson </a:t>
            </a:r>
            <a:r>
              <a:rPr lang="zh-CN" altLang="en-US" b="0" i="0" dirty="0">
                <a:solidFill>
                  <a:srgbClr val="000000"/>
                </a:solidFill>
                <a:effectLst/>
                <a:latin typeface="Inter"/>
              </a:rPr>
              <a:t>算法中， </a:t>
            </a:r>
            <a:r>
              <a:rPr lang="en-US" altLang="zh-CN" b="0" i="0" dirty="0">
                <a:solidFill>
                  <a:srgbClr val="000000"/>
                </a:solidFill>
                <a:effectLst/>
                <a:latin typeface="Inter"/>
              </a:rPr>
              <a:t>C </a:t>
            </a:r>
            <a:r>
              <a:rPr lang="zh-CN" altLang="en-US" b="0" i="0" dirty="0">
                <a:solidFill>
                  <a:srgbClr val="000000"/>
                </a:solidFill>
                <a:effectLst/>
                <a:latin typeface="Inter"/>
              </a:rPr>
              <a:t>不是一个固定的常量（不同的流网络 </a:t>
            </a:r>
            <a:r>
              <a:rPr lang="en-US" altLang="zh-CN" b="0" i="0" dirty="0">
                <a:solidFill>
                  <a:srgbClr val="000000"/>
                </a:solidFill>
                <a:effectLst/>
                <a:latin typeface="Inter"/>
              </a:rPr>
              <a:t>C </a:t>
            </a:r>
            <a:r>
              <a:rPr lang="zh-CN" altLang="en-US" b="0" i="0" dirty="0">
                <a:solidFill>
                  <a:srgbClr val="000000"/>
                </a:solidFill>
                <a:effectLst/>
                <a:latin typeface="Inter"/>
              </a:rPr>
              <a:t>值不同），且它对算法运行时间有着直接且不可忽视的影响，与寻找增广路径的时间复杂度 </a:t>
            </a:r>
            <a:r>
              <a:rPr lang="en-US" altLang="zh-CN" b="0" i="0" dirty="0">
                <a:solidFill>
                  <a:srgbClr val="000000"/>
                </a:solidFill>
                <a:effectLst/>
                <a:latin typeface="Inter"/>
              </a:rPr>
              <a:t>\(O(m)\) </a:t>
            </a:r>
            <a:r>
              <a:rPr lang="zh-CN" altLang="en-US" b="0" i="0" dirty="0">
                <a:solidFill>
                  <a:srgbClr val="000000"/>
                </a:solidFill>
                <a:effectLst/>
                <a:latin typeface="Inter"/>
              </a:rPr>
              <a:t>共同作用决定了算法整体的时间复杂度，所以不能舍去。</a:t>
            </a:r>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48</a:t>
            </a:fld>
            <a:endParaRPr lang="en-US" altLang="zh-CN"/>
          </a:p>
        </p:txBody>
      </p:sp>
    </p:spTree>
    <p:extLst>
      <p:ext uri="{BB962C8B-B14F-4D97-AF65-F5344CB8AC3E}">
        <p14:creationId xmlns:p14="http://schemas.microsoft.com/office/powerpoint/2010/main" val="1267269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有时候这个界是有用的，但是有时候它是非常弱的。</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49</a:t>
            </a:fld>
            <a:endParaRPr lang="en-US" altLang="zh-CN"/>
          </a:p>
        </p:txBody>
      </p:sp>
    </p:spTree>
    <p:extLst>
      <p:ext uri="{BB962C8B-B14F-4D97-AF65-F5344CB8AC3E}">
        <p14:creationId xmlns:p14="http://schemas.microsoft.com/office/powerpoint/2010/main" val="3312938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50</a:t>
            </a:fld>
            <a:endParaRPr lang="en-US" altLang="zh-CN"/>
          </a:p>
        </p:txBody>
      </p:sp>
    </p:spTree>
    <p:extLst>
      <p:ext uri="{BB962C8B-B14F-4D97-AF65-F5344CB8AC3E}">
        <p14:creationId xmlns:p14="http://schemas.microsoft.com/office/powerpoint/2010/main" val="921677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52</a:t>
            </a:fld>
            <a:endParaRPr lang="en-US" altLang="zh-CN"/>
          </a:p>
        </p:txBody>
      </p:sp>
    </p:spTree>
    <p:extLst>
      <p:ext uri="{BB962C8B-B14F-4D97-AF65-F5344CB8AC3E}">
        <p14:creationId xmlns:p14="http://schemas.microsoft.com/office/powerpoint/2010/main" val="2755805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V(f)</a:t>
            </a:r>
            <a:r>
              <a:rPr lang="zh-CN" altLang="en-US" sz="1200" dirty="0"/>
              <a:t>是源点产生的流量</a:t>
            </a:r>
            <a:endParaRPr lang="en-US" altLang="zh-CN" sz="1200" dirty="0"/>
          </a:p>
          <a:p>
            <a:r>
              <a:rPr lang="zh-CN" altLang="en-US" sz="1200" dirty="0"/>
              <a:t>割(</a:t>
            </a:r>
            <a:r>
              <a:rPr lang="en-US" altLang="zh-CN" sz="1200" dirty="0"/>
              <a:t>A,B)</a:t>
            </a:r>
            <a:r>
              <a:rPr lang="zh-CN" altLang="en-US" sz="1200" dirty="0"/>
              <a:t>的</a:t>
            </a:r>
            <a:r>
              <a:rPr lang="zh-CN" altLang="en-US" sz="1200" dirty="0">
                <a:solidFill>
                  <a:schemeClr val="hlink"/>
                </a:solidFill>
              </a:rPr>
              <a:t>容量</a:t>
            </a:r>
            <a:r>
              <a:rPr lang="zh-CN" altLang="en-US" sz="1200" dirty="0"/>
              <a:t>记为</a:t>
            </a:r>
            <a:r>
              <a:rPr lang="en-US" altLang="zh-CN" sz="1200" dirty="0"/>
              <a:t>c(A,B).</a:t>
            </a:r>
          </a:p>
          <a:p>
            <a:r>
              <a:rPr lang="zh-CN" altLang="en-US" dirty="0"/>
              <a:t>定理7.8</a:t>
            </a:r>
            <a:r>
              <a:rPr lang="zh-CN" altLang="en-US" b="0" i="0" dirty="0">
                <a:effectLst/>
                <a:latin typeface="Inter"/>
              </a:rPr>
              <a:t>对我们特别有用，因为它的右边与任何特定的流 </a:t>
            </a:r>
            <a:r>
              <a:rPr lang="en-US" altLang="zh-CN" b="0" i="0" dirty="0">
                <a:effectLst/>
                <a:latin typeface="Inter"/>
              </a:rPr>
              <a:t>f </a:t>
            </a:r>
            <a:r>
              <a:rPr lang="zh-CN" altLang="en-US" b="0" i="0" dirty="0">
                <a:effectLst/>
                <a:latin typeface="Inter"/>
              </a:rPr>
              <a:t>无关。</a:t>
            </a:r>
            <a:endParaRPr lang="en-US" altLang="zh-CN" b="0" i="0" dirty="0">
              <a:effectLst/>
              <a:latin typeface="Inter"/>
            </a:endParaRPr>
          </a:p>
          <a:p>
            <a:endParaRPr lang="en-US" altLang="zh-CN" b="0" i="0" dirty="0">
              <a:effectLst/>
              <a:latin typeface="Inter"/>
            </a:endParaRPr>
          </a:p>
          <a:p>
            <a:r>
              <a:rPr lang="zh-CN" altLang="en-US" b="0" i="0" dirty="0">
                <a:effectLst/>
                <a:latin typeface="Inter"/>
              </a:rPr>
              <a:t>定理 </a:t>
            </a:r>
            <a:r>
              <a:rPr lang="en-US" altLang="zh-CN" b="0" i="0" dirty="0">
                <a:effectLst/>
                <a:latin typeface="Inter"/>
              </a:rPr>
              <a:t>7.8 </a:t>
            </a:r>
            <a:r>
              <a:rPr lang="zh-CN" altLang="en-US" b="0" i="0" dirty="0">
                <a:effectLst/>
                <a:latin typeface="Inter"/>
              </a:rPr>
              <a:t>说的是每个流的值是以每个割的容量为上界的。</a:t>
            </a:r>
            <a:endParaRPr lang="en-US" altLang="zh-CN" b="0" i="0" dirty="0">
              <a:effectLst/>
              <a:latin typeface="Inter"/>
            </a:endParaRPr>
          </a:p>
          <a:p>
            <a:endParaRPr lang="en-US" altLang="zh-CN" b="0" i="0" dirty="0">
              <a:effectLst/>
              <a:latin typeface="Inter"/>
            </a:endParaRPr>
          </a:p>
          <a:p>
            <a:r>
              <a:rPr lang="zh-CN" altLang="en-US" b="0" i="0" dirty="0">
                <a:effectLst/>
                <a:latin typeface="Inter"/>
              </a:rPr>
              <a:t>换句话说，如果我们展示了 </a:t>
            </a:r>
            <a:r>
              <a:rPr lang="en-US" altLang="zh-CN" b="0" i="0" dirty="0">
                <a:effectLst/>
                <a:latin typeface="Inter"/>
              </a:rPr>
              <a:t>G </a:t>
            </a:r>
            <a:r>
              <a:rPr lang="zh-CN" altLang="en-US" b="0" i="0" dirty="0">
                <a:effectLst/>
                <a:latin typeface="Inter"/>
              </a:rPr>
              <a:t>中任何具有某个值 </a:t>
            </a:r>
            <a:r>
              <a:rPr lang="en-US" altLang="zh-CN" b="0" i="0" dirty="0">
                <a:effectLst/>
                <a:latin typeface="Inter"/>
              </a:rPr>
              <a:t>\(c^{*}\) </a:t>
            </a:r>
            <a:r>
              <a:rPr lang="zh-CN" altLang="en-US" b="0" i="0" dirty="0">
                <a:effectLst/>
                <a:latin typeface="Inter"/>
              </a:rPr>
              <a:t>的 </a:t>
            </a:r>
            <a:r>
              <a:rPr lang="en-US" altLang="zh-CN" b="0" i="0" dirty="0">
                <a:effectLst/>
                <a:latin typeface="Inter"/>
              </a:rPr>
              <a:t>\(s - t\) </a:t>
            </a:r>
            <a:r>
              <a:rPr lang="zh-CN" altLang="en-US" b="0" i="0" dirty="0">
                <a:effectLst/>
                <a:latin typeface="Inter"/>
              </a:rPr>
              <a:t>割，由定理 </a:t>
            </a:r>
            <a:r>
              <a:rPr lang="en-US" altLang="zh-CN" b="0" i="0" dirty="0">
                <a:effectLst/>
                <a:latin typeface="Inter"/>
              </a:rPr>
              <a:t>7.8 </a:t>
            </a:r>
            <a:r>
              <a:rPr lang="zh-CN" altLang="en-US" b="0" i="0" dirty="0">
                <a:effectLst/>
                <a:latin typeface="Inter"/>
              </a:rPr>
              <a:t>我们立刻就知道 </a:t>
            </a:r>
            <a:r>
              <a:rPr lang="en-US" altLang="zh-CN" b="0" i="0" dirty="0">
                <a:effectLst/>
                <a:latin typeface="Inter"/>
              </a:rPr>
              <a:t>G </a:t>
            </a:r>
            <a:r>
              <a:rPr lang="zh-CN" altLang="en-US" b="0" i="0" dirty="0">
                <a:effectLst/>
                <a:latin typeface="Inter"/>
              </a:rPr>
              <a:t>中不可能有任何值大于 </a:t>
            </a:r>
            <a:r>
              <a:rPr lang="en-US" altLang="zh-CN" b="0" i="0" dirty="0">
                <a:effectLst/>
                <a:latin typeface="Inter"/>
              </a:rPr>
              <a:t>\(c^{*}\) </a:t>
            </a:r>
            <a:r>
              <a:rPr lang="zh-CN" altLang="en-US" b="0" i="0" dirty="0">
                <a:effectLst/>
                <a:latin typeface="Inter"/>
              </a:rPr>
              <a:t>的 </a:t>
            </a:r>
            <a:r>
              <a:rPr lang="en-US" altLang="zh-CN" b="0" i="0" dirty="0">
                <a:effectLst/>
                <a:latin typeface="Inter"/>
              </a:rPr>
              <a:t>\(s - t\) </a:t>
            </a:r>
            <a:r>
              <a:rPr lang="zh-CN" altLang="en-US" b="0" i="0" dirty="0">
                <a:effectLst/>
                <a:latin typeface="Inter"/>
              </a:rPr>
              <a:t>流。</a:t>
            </a:r>
            <a:endParaRPr lang="en-US" altLang="zh-CN" b="0" i="0" dirty="0">
              <a:effectLst/>
              <a:latin typeface="Inter"/>
            </a:endParaRPr>
          </a:p>
          <a:p>
            <a:endParaRPr lang="en-US" altLang="zh-CN" b="0" i="0" dirty="0">
              <a:effectLst/>
              <a:latin typeface="Inter"/>
            </a:endParaRPr>
          </a:p>
          <a:p>
            <a:r>
              <a:rPr lang="zh-CN" altLang="en-US" b="0" i="0" dirty="0">
                <a:effectLst/>
                <a:latin typeface="Inter"/>
              </a:rPr>
              <a:t>相反，如果我们展示了 </a:t>
            </a:r>
            <a:r>
              <a:rPr lang="en-US" altLang="zh-CN" b="0" i="0" dirty="0">
                <a:effectLst/>
                <a:latin typeface="Inter"/>
              </a:rPr>
              <a:t>G </a:t>
            </a:r>
            <a:r>
              <a:rPr lang="zh-CN" altLang="en-US" b="0" i="0" dirty="0">
                <a:effectLst/>
                <a:latin typeface="Inter"/>
              </a:rPr>
              <a:t>中任何具有值 </a:t>
            </a:r>
            <a:r>
              <a:rPr lang="en-US" altLang="zh-CN" b="0" i="0" dirty="0">
                <a:effectLst/>
                <a:latin typeface="Inter"/>
              </a:rPr>
              <a:t>\(v^{*}\) </a:t>
            </a:r>
            <a:r>
              <a:rPr lang="zh-CN" altLang="en-US" b="0" i="0" dirty="0">
                <a:effectLst/>
                <a:latin typeface="Inter"/>
              </a:rPr>
              <a:t>的 </a:t>
            </a:r>
            <a:r>
              <a:rPr lang="en-US" altLang="zh-CN" b="0" i="0" dirty="0">
                <a:effectLst/>
                <a:latin typeface="Inter"/>
              </a:rPr>
              <a:t>\(s - t\) </a:t>
            </a:r>
            <a:r>
              <a:rPr lang="zh-CN" altLang="en-US" b="0" i="0" dirty="0">
                <a:effectLst/>
                <a:latin typeface="Inter"/>
              </a:rPr>
              <a:t>流，由定理 </a:t>
            </a:r>
            <a:r>
              <a:rPr lang="en-US" altLang="zh-CN" b="0" i="0" dirty="0">
                <a:effectLst/>
                <a:latin typeface="Inter"/>
              </a:rPr>
              <a:t>7.8 </a:t>
            </a:r>
            <a:r>
              <a:rPr lang="zh-CN" altLang="en-US" b="0" i="0" dirty="0">
                <a:effectLst/>
                <a:latin typeface="Inter"/>
              </a:rPr>
              <a:t>我们立刻就知道 </a:t>
            </a:r>
            <a:r>
              <a:rPr lang="en-US" altLang="zh-CN" b="0" i="0" dirty="0">
                <a:effectLst/>
                <a:latin typeface="Inter"/>
              </a:rPr>
              <a:t>G </a:t>
            </a:r>
            <a:r>
              <a:rPr lang="zh-CN" altLang="en-US" b="0" i="0" dirty="0">
                <a:effectLst/>
                <a:latin typeface="Inter"/>
              </a:rPr>
              <a:t>中不可能有任何值小于 </a:t>
            </a:r>
            <a:r>
              <a:rPr lang="en-US" altLang="zh-CN" b="0" i="0" dirty="0">
                <a:effectLst/>
                <a:latin typeface="Inter"/>
              </a:rPr>
              <a:t>\(v^{*}\) </a:t>
            </a:r>
            <a:r>
              <a:rPr lang="zh-CN" altLang="en-US" b="0" i="0" dirty="0">
                <a:effectLst/>
                <a:latin typeface="Inter"/>
              </a:rPr>
              <a:t>的 </a:t>
            </a:r>
            <a:r>
              <a:rPr lang="en-US" altLang="zh-CN" b="0" i="0" dirty="0">
                <a:effectLst/>
                <a:latin typeface="Inter"/>
              </a:rPr>
              <a:t>\(s - t\) </a:t>
            </a:r>
            <a:r>
              <a:rPr lang="zh-CN" altLang="en-US" b="0" i="0" dirty="0">
                <a:effectLst/>
                <a:latin typeface="Inter"/>
              </a:rPr>
              <a:t>割</a:t>
            </a:r>
            <a:r>
              <a:rPr lang="en-US" altLang="zh-CN" b="0" i="0" dirty="0">
                <a:effectLst/>
                <a:latin typeface="Inter"/>
              </a:rPr>
              <a:t>.</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58</a:t>
            </a:fld>
            <a:endParaRPr lang="en-US" altLang="zh-CN"/>
          </a:p>
        </p:txBody>
      </p:sp>
    </p:spTree>
    <p:extLst>
      <p:ext uri="{BB962C8B-B14F-4D97-AF65-F5344CB8AC3E}">
        <p14:creationId xmlns:p14="http://schemas.microsoft.com/office/powerpoint/2010/main" val="3040768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当在剩余图 </a:t>
            </a:r>
            <a:r>
              <a:rPr lang="en-US" altLang="zh-CN" b="0" i="0" dirty="0">
                <a:solidFill>
                  <a:srgbClr val="1C1F23"/>
                </a:solidFill>
                <a:effectLst/>
                <a:latin typeface="Inter"/>
              </a:rPr>
              <a:t>Gf </a:t>
            </a:r>
            <a:r>
              <a:rPr lang="zh-CN" altLang="en-US" b="0" i="0" dirty="0">
                <a:solidFill>
                  <a:srgbClr val="1C1F23"/>
                </a:solidFill>
                <a:effectLst/>
                <a:latin typeface="Inter"/>
              </a:rPr>
              <a:t>中流 </a:t>
            </a:r>
            <a:r>
              <a:rPr lang="en-US" altLang="zh-CN" b="0" i="0" dirty="0">
                <a:solidFill>
                  <a:srgbClr val="1C1F23"/>
                </a:solidFill>
                <a:effectLst/>
                <a:latin typeface="Inter"/>
              </a:rPr>
              <a:t>f  </a:t>
            </a:r>
            <a:r>
              <a:rPr lang="zh-CN" altLang="en-US" b="0" i="0" dirty="0">
                <a:solidFill>
                  <a:srgbClr val="1C1F23"/>
                </a:solidFill>
                <a:effectLst/>
                <a:latin typeface="Inter"/>
              </a:rPr>
              <a:t>没有 </a:t>
            </a:r>
            <a:r>
              <a:rPr lang="en-US" altLang="zh-CN" b="0" i="0" dirty="0">
                <a:solidFill>
                  <a:srgbClr val="1C1F23"/>
                </a:solidFill>
                <a:effectLst/>
                <a:latin typeface="Inter"/>
              </a:rPr>
              <a:t> s-t  </a:t>
            </a:r>
            <a:r>
              <a:rPr lang="zh-CN" altLang="en-US" b="0" i="0" dirty="0">
                <a:solidFill>
                  <a:srgbClr val="1C1F23"/>
                </a:solidFill>
                <a:effectLst/>
                <a:latin typeface="Inter"/>
              </a:rPr>
              <a:t>路径时</a:t>
            </a:r>
            <a:r>
              <a:rPr lang="en-US" altLang="zh-CN" b="0" i="0" dirty="0">
                <a:solidFill>
                  <a:srgbClr val="1C1F23"/>
                </a:solidFill>
                <a:effectLst/>
                <a:latin typeface="Inter"/>
              </a:rPr>
              <a:t>Ford-Fulkerson</a:t>
            </a:r>
            <a:r>
              <a:rPr lang="zh-CN" altLang="en-US" b="0" i="0" dirty="0">
                <a:solidFill>
                  <a:srgbClr val="1C1F23"/>
                </a:solidFill>
                <a:effectLst/>
                <a:latin typeface="Inter"/>
              </a:rPr>
              <a:t>算法终止</a:t>
            </a:r>
            <a:r>
              <a:rPr lang="en-US" altLang="zh-CN" b="0" i="0" dirty="0">
                <a:solidFill>
                  <a:srgbClr val="1C1F23"/>
                </a:solidFill>
                <a:effectLst/>
                <a:latin typeface="Inter"/>
              </a:rPr>
              <a:t>.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61</a:t>
            </a:fld>
            <a:endParaRPr lang="en-US" altLang="zh-CN"/>
          </a:p>
        </p:txBody>
      </p:sp>
    </p:spTree>
    <p:extLst>
      <p:ext uri="{BB962C8B-B14F-4D97-AF65-F5344CB8AC3E}">
        <p14:creationId xmlns:p14="http://schemas.microsoft.com/office/powerpoint/2010/main" val="2412860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100"/>
              </a:lnSpc>
              <a:buNone/>
            </a:pPr>
            <a:r>
              <a:rPr lang="zh-CN" altLang="en-US" b="0" i="0" dirty="0">
                <a:effectLst/>
                <a:latin typeface="Inter"/>
              </a:rPr>
              <a:t>剩余图中的 </a:t>
            </a:r>
            <a:r>
              <a:rPr lang="en-US" altLang="zh-CN" b="0" i="0" dirty="0">
                <a:effectLst/>
                <a:latin typeface="Inter"/>
              </a:rPr>
              <a:t>\(s\text{-}t\) </a:t>
            </a:r>
            <a:r>
              <a:rPr lang="zh-CN" altLang="en-US" b="0" i="0" dirty="0">
                <a:effectLst/>
                <a:latin typeface="Inter"/>
              </a:rPr>
              <a:t>路径称为</a:t>
            </a:r>
            <a:r>
              <a:rPr lang="zh-CN" altLang="en-US" b="1" i="0" dirty="0">
                <a:solidFill>
                  <a:srgbClr val="000000"/>
                </a:solidFill>
                <a:effectLst/>
                <a:latin typeface="Inter"/>
              </a:rPr>
              <a:t>增广路径（</a:t>
            </a:r>
            <a:r>
              <a:rPr lang="en-US" altLang="zh-CN" b="1" i="0" dirty="0">
                <a:solidFill>
                  <a:srgbClr val="000000"/>
                </a:solidFill>
                <a:effectLst/>
                <a:latin typeface="Inter"/>
              </a:rPr>
              <a:t>Augmenting Path</a:t>
            </a:r>
            <a:r>
              <a:rPr lang="zh-CN" altLang="en-US" b="1" i="0" dirty="0">
                <a:solidFill>
                  <a:srgbClr val="000000"/>
                </a:solidFill>
                <a:effectLst/>
                <a:latin typeface="Inter"/>
              </a:rPr>
              <a:t>）</a:t>
            </a:r>
            <a:r>
              <a:rPr lang="zh-CN" altLang="en-US" b="0" i="0" dirty="0">
                <a:effectLst/>
                <a:latin typeface="Inter"/>
              </a:rPr>
              <a:t>。若存在这样的路径，意味着：</a:t>
            </a:r>
          </a:p>
          <a:p>
            <a:pPr algn="l">
              <a:lnSpc>
                <a:spcPts val="2100"/>
              </a:lnSpc>
              <a:spcBef>
                <a:spcPts val="600"/>
              </a:spcBef>
              <a:spcAft>
                <a:spcPts val="600"/>
              </a:spcAft>
              <a:buFont typeface="Arial" panose="020B0604020202020204" pitchFamily="34" charset="0"/>
              <a:buChar char="•"/>
            </a:pPr>
            <a:br>
              <a:rPr lang="zh-CN" altLang="en-US" dirty="0"/>
            </a:br>
            <a:r>
              <a:rPr lang="zh-CN" altLang="en-US" b="0" i="0" dirty="0">
                <a:solidFill>
                  <a:srgbClr val="000000"/>
                </a:solidFill>
                <a:effectLst/>
                <a:latin typeface="Inter"/>
              </a:rPr>
              <a:t>可以沿着这条路径调整流，使得从源点 </a:t>
            </a:r>
            <a:r>
              <a:rPr lang="en-US" altLang="zh-CN" b="0" i="0" dirty="0">
                <a:solidFill>
                  <a:srgbClr val="000000"/>
                </a:solidFill>
                <a:effectLst/>
                <a:latin typeface="Inter"/>
              </a:rPr>
              <a:t>s </a:t>
            </a:r>
            <a:r>
              <a:rPr lang="zh-CN" altLang="en-US" b="0" i="0" dirty="0">
                <a:solidFill>
                  <a:srgbClr val="000000"/>
                </a:solidFill>
                <a:effectLst/>
                <a:latin typeface="Inter"/>
              </a:rPr>
              <a:t>到汇点 </a:t>
            </a:r>
            <a:r>
              <a:rPr lang="en-US" altLang="zh-CN" b="0" i="0" dirty="0">
                <a:solidFill>
                  <a:srgbClr val="000000"/>
                </a:solidFill>
                <a:effectLst/>
                <a:latin typeface="Inter"/>
              </a:rPr>
              <a:t>t </a:t>
            </a:r>
            <a:r>
              <a:rPr lang="zh-CN" altLang="en-US" b="0" i="0" dirty="0">
                <a:solidFill>
                  <a:srgbClr val="000000"/>
                </a:solidFill>
                <a:effectLst/>
                <a:latin typeface="Inter"/>
              </a:rPr>
              <a:t>的总流量增加。 （例如，路径上每条正向边的剩余容量最小值即为可增加的流量，反向边则允许减少已有的流量，从而 “腾出” 空间让流重新分配。）</a:t>
            </a:r>
          </a:p>
          <a:p>
            <a:pPr algn="l">
              <a:lnSpc>
                <a:spcPts val="2100"/>
              </a:lnSpc>
              <a:buNone/>
            </a:pPr>
            <a:br>
              <a:rPr lang="zh-CN" altLang="en-US" dirty="0"/>
            </a:br>
            <a:r>
              <a:rPr lang="zh-CN" altLang="en-US" b="1" i="0" dirty="0">
                <a:solidFill>
                  <a:srgbClr val="000000"/>
                </a:solidFill>
                <a:effectLst/>
                <a:latin typeface="Inter"/>
              </a:rPr>
              <a:t>反之</a:t>
            </a:r>
            <a:r>
              <a:rPr lang="zh-CN" altLang="en-US" b="0" i="0" dirty="0">
                <a:effectLst/>
                <a:latin typeface="Inter"/>
              </a:rPr>
              <a:t>，若剩余图中</a:t>
            </a:r>
            <a:r>
              <a:rPr lang="zh-CN" altLang="en-US" b="1" i="0" dirty="0">
                <a:solidFill>
                  <a:srgbClr val="000000"/>
                </a:solidFill>
                <a:effectLst/>
                <a:latin typeface="Inter"/>
              </a:rPr>
              <a:t>不存在 </a:t>
            </a:r>
            <a:r>
              <a:rPr lang="en-US" altLang="zh-CN" b="1" i="0" dirty="0">
                <a:solidFill>
                  <a:srgbClr val="000000"/>
                </a:solidFill>
                <a:effectLst/>
                <a:latin typeface="Inter"/>
              </a:rPr>
              <a:t>\(s\text{-}t\) </a:t>
            </a:r>
            <a:r>
              <a:rPr lang="zh-CN" altLang="en-US" b="1" i="0" dirty="0">
                <a:solidFill>
                  <a:srgbClr val="000000"/>
                </a:solidFill>
                <a:effectLst/>
                <a:latin typeface="Inter"/>
              </a:rPr>
              <a:t>路径</a:t>
            </a:r>
            <a:r>
              <a:rPr lang="zh-CN" altLang="en-US" b="0" i="0" dirty="0">
                <a:effectLst/>
                <a:latin typeface="Inter"/>
              </a:rPr>
              <a:t>，则说明：</a:t>
            </a:r>
          </a:p>
          <a:p>
            <a:pPr algn="l">
              <a:lnSpc>
                <a:spcPts val="2100"/>
              </a:lnSpc>
              <a:spcBef>
                <a:spcPts val="600"/>
              </a:spcBef>
              <a:spcAft>
                <a:spcPts val="600"/>
              </a:spcAft>
              <a:buFont typeface="Arial" panose="020B0604020202020204" pitchFamily="34" charset="0"/>
              <a:buChar char="•"/>
            </a:pPr>
            <a:br>
              <a:rPr lang="zh-CN" altLang="en-US" dirty="0"/>
            </a:br>
            <a:r>
              <a:rPr lang="zh-CN" altLang="en-US" b="0" i="0" dirty="0">
                <a:solidFill>
                  <a:srgbClr val="000000"/>
                </a:solidFill>
                <a:effectLst/>
                <a:latin typeface="Inter"/>
              </a:rPr>
              <a:t>无法通过调整流来增加总流量，此时流 </a:t>
            </a:r>
            <a:r>
              <a:rPr lang="en-US" altLang="zh-CN" b="0" i="0" dirty="0">
                <a:solidFill>
                  <a:srgbClr val="000000"/>
                </a:solidFill>
                <a:effectLst/>
                <a:latin typeface="Inter"/>
              </a:rPr>
              <a:t>f </a:t>
            </a:r>
            <a:r>
              <a:rPr lang="zh-CN" altLang="en-US" b="0" i="0" dirty="0">
                <a:solidFill>
                  <a:srgbClr val="000000"/>
                </a:solidFill>
                <a:effectLst/>
                <a:latin typeface="Inter"/>
              </a:rPr>
              <a:t>已达到</a:t>
            </a:r>
            <a:r>
              <a:rPr lang="zh-CN" altLang="en-US" b="1" i="0" dirty="0">
                <a:solidFill>
                  <a:srgbClr val="000000"/>
                </a:solidFill>
                <a:effectLst/>
                <a:latin typeface="Inter"/>
              </a:rPr>
              <a:t>最大流</a:t>
            </a:r>
            <a:r>
              <a:rPr lang="zh-CN" altLang="en-US" b="0" i="0" dirty="0">
                <a:solidFill>
                  <a:srgbClr val="000000"/>
                </a:solidFill>
                <a:effectLst/>
                <a:latin typeface="Inter"/>
              </a:rPr>
              <a:t>。</a:t>
            </a:r>
            <a:endParaRPr lang="en-US" altLang="zh-CN" b="0" i="0" dirty="0">
              <a:solidFill>
                <a:srgbClr val="000000"/>
              </a:solidFill>
              <a:effectLst/>
              <a:latin typeface="Inter"/>
            </a:endParaRPr>
          </a:p>
          <a:p>
            <a:pPr algn="l">
              <a:lnSpc>
                <a:spcPts val="2100"/>
              </a:lnSpc>
              <a:spcBef>
                <a:spcPts val="600"/>
              </a:spcBef>
              <a:spcAft>
                <a:spcPts val="600"/>
              </a:spcAft>
              <a:buFont typeface="Arial" panose="020B0604020202020204" pitchFamily="34" charset="0"/>
              <a:buChar char="•"/>
            </a:pPr>
            <a:endParaRPr lang="en-US" altLang="zh-CN" b="0" i="0" dirty="0">
              <a:solidFill>
                <a:srgbClr val="000000"/>
              </a:solidFill>
              <a:effectLst/>
              <a:latin typeface="Inter"/>
            </a:endParaRPr>
          </a:p>
          <a:p>
            <a:pPr algn="l">
              <a:lnSpc>
                <a:spcPts val="2100"/>
              </a:lnSpc>
              <a:spcBef>
                <a:spcPts val="600"/>
              </a:spcBef>
              <a:spcAft>
                <a:spcPts val="600"/>
              </a:spcAft>
              <a:buFont typeface="Arial" panose="020B0604020202020204" pitchFamily="34" charset="0"/>
              <a:buChar char="•"/>
            </a:pPr>
            <a:r>
              <a:rPr lang="zh-CN" altLang="en-US" b="0" i="0" dirty="0">
                <a:effectLst/>
                <a:latin typeface="Inter"/>
              </a:rPr>
              <a:t>“流 </a:t>
            </a:r>
            <a:r>
              <a:rPr lang="en-US" altLang="zh-CN" b="0" i="0" dirty="0">
                <a:effectLst/>
                <a:latin typeface="Inter"/>
              </a:rPr>
              <a:t>f </a:t>
            </a:r>
            <a:r>
              <a:rPr lang="zh-CN" altLang="en-US" b="0" i="0" dirty="0">
                <a:effectLst/>
                <a:latin typeface="Inter"/>
              </a:rPr>
              <a:t>使得剩余图 </a:t>
            </a:r>
            <a:r>
              <a:rPr lang="en-US" altLang="zh-CN" b="0" i="0" dirty="0">
                <a:effectLst/>
                <a:latin typeface="Inter"/>
              </a:rPr>
              <a:t>\(</a:t>
            </a:r>
            <a:r>
              <a:rPr lang="en-US" altLang="zh-CN" b="0" i="0" dirty="0" err="1">
                <a:effectLst/>
                <a:latin typeface="Inter"/>
              </a:rPr>
              <a:t>G_f</a:t>
            </a:r>
            <a:r>
              <a:rPr lang="en-US" altLang="zh-CN" b="0" i="0" dirty="0">
                <a:effectLst/>
                <a:latin typeface="Inter"/>
              </a:rPr>
              <a:t>\) </a:t>
            </a:r>
            <a:r>
              <a:rPr lang="zh-CN" altLang="en-US" b="0" i="0" dirty="0">
                <a:effectLst/>
                <a:latin typeface="Inter"/>
              </a:rPr>
              <a:t>中没有 </a:t>
            </a:r>
            <a:r>
              <a:rPr lang="en-US" altLang="zh-CN" b="0" i="0" dirty="0">
                <a:effectLst/>
                <a:latin typeface="Inter"/>
              </a:rPr>
              <a:t>\(s\text{-}t\) </a:t>
            </a:r>
            <a:r>
              <a:rPr lang="zh-CN" altLang="en-US" b="0" i="0" dirty="0">
                <a:effectLst/>
                <a:latin typeface="Inter"/>
              </a:rPr>
              <a:t>路径” 是最大流的判定条件，它等价于 “流 </a:t>
            </a:r>
            <a:r>
              <a:rPr lang="en-US" altLang="zh-CN" b="0" i="0" dirty="0">
                <a:effectLst/>
                <a:latin typeface="Inter"/>
              </a:rPr>
              <a:t>f </a:t>
            </a:r>
            <a:r>
              <a:rPr lang="zh-CN" altLang="en-US" b="0" i="0" dirty="0">
                <a:effectLst/>
                <a:latin typeface="Inter"/>
              </a:rPr>
              <a:t>无法再通过增广路径增加流量”。</a:t>
            </a:r>
            <a:endParaRPr lang="zh-CN" altLang="en-US" b="0" i="0" dirty="0">
              <a:solidFill>
                <a:srgbClr val="000000"/>
              </a:solidFill>
              <a:effectLst/>
              <a:latin typeface="Inter"/>
            </a:endParaRPr>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62</a:t>
            </a:fld>
            <a:endParaRPr lang="en-US" altLang="zh-CN"/>
          </a:p>
        </p:txBody>
      </p:sp>
    </p:spTree>
    <p:extLst>
      <p:ext uri="{BB962C8B-B14F-4D97-AF65-F5344CB8AC3E}">
        <p14:creationId xmlns:p14="http://schemas.microsoft.com/office/powerpoint/2010/main" val="3201998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rial" panose="020B0604020202020204" pitchFamily="34" charset="0"/>
              </a:rPr>
              <a:t>增广路径指的是在流网络中，从源点到汇点的一条路径，其中的每一条边都有足够的剩余容量来增加流量。</a:t>
            </a:r>
            <a:endParaRPr lang="en-US" altLang="zh-CN" b="0" i="0" dirty="0">
              <a:effectLst/>
              <a:latin typeface="Arial" panose="020B0604020202020204" pitchFamily="34" charset="0"/>
            </a:endParaRPr>
          </a:p>
          <a:p>
            <a:endParaRPr lang="en-US" altLang="zh-CN" b="0" i="0" dirty="0">
              <a:effectLst/>
              <a:latin typeface="Arial" panose="020B0604020202020204" pitchFamily="34" charset="0"/>
            </a:endParaRPr>
          </a:p>
          <a:p>
            <a:pPr algn="l">
              <a:lnSpc>
                <a:spcPts val="2100"/>
              </a:lnSpc>
              <a:buNone/>
            </a:pPr>
            <a:r>
              <a:rPr lang="zh-CN" altLang="en-US" b="0" i="0" dirty="0">
                <a:effectLst/>
                <a:latin typeface="Inter"/>
              </a:rPr>
              <a:t>在流网络中，当说 “设流 </a:t>
            </a:r>
            <a:r>
              <a:rPr lang="en-US" altLang="zh-CN" b="0" i="0" dirty="0">
                <a:effectLst/>
                <a:latin typeface="Inter"/>
              </a:rPr>
              <a:t>f </a:t>
            </a:r>
            <a:r>
              <a:rPr lang="zh-CN" altLang="en-US" b="0" i="0" dirty="0">
                <a:effectLst/>
                <a:latin typeface="Inter"/>
              </a:rPr>
              <a:t>没有增广路径” ，意味着在当前流 </a:t>
            </a:r>
            <a:r>
              <a:rPr lang="en-US" altLang="zh-CN" b="0" i="0" dirty="0">
                <a:effectLst/>
                <a:latin typeface="Inter"/>
              </a:rPr>
              <a:t>f </a:t>
            </a:r>
            <a:r>
              <a:rPr lang="zh-CN" altLang="en-US" b="0" i="0" dirty="0">
                <a:effectLst/>
                <a:latin typeface="Inter"/>
              </a:rPr>
              <a:t>状态下，从源点 </a:t>
            </a:r>
            <a:r>
              <a:rPr lang="en-US" altLang="zh-CN" b="0" i="0" dirty="0">
                <a:effectLst/>
                <a:latin typeface="Inter"/>
              </a:rPr>
              <a:t>s </a:t>
            </a:r>
            <a:r>
              <a:rPr lang="zh-CN" altLang="en-US" b="0" i="0" dirty="0">
                <a:effectLst/>
                <a:latin typeface="Inter"/>
              </a:rPr>
              <a:t>到汇点 </a:t>
            </a:r>
            <a:r>
              <a:rPr lang="en-US" altLang="zh-CN" b="0" i="0" dirty="0">
                <a:effectLst/>
                <a:latin typeface="Inter"/>
              </a:rPr>
              <a:t>t </a:t>
            </a:r>
            <a:r>
              <a:rPr lang="zh-CN" altLang="en-US" b="0" i="0" dirty="0">
                <a:effectLst/>
                <a:latin typeface="Inter"/>
              </a:rPr>
              <a:t>，不存在任何一条路径满足增广路径的条件 。</a:t>
            </a:r>
          </a:p>
          <a:p>
            <a:pPr algn="l">
              <a:lnSpc>
                <a:spcPts val="2100"/>
              </a:lnSpc>
              <a:buNone/>
            </a:pPr>
            <a:br>
              <a:rPr lang="zh-CN" altLang="en-US" dirty="0"/>
            </a:br>
            <a:r>
              <a:rPr lang="zh-CN" altLang="en-US" b="0" i="0" dirty="0">
                <a:effectLst/>
                <a:latin typeface="Inter"/>
              </a:rPr>
              <a:t>具体来讲，在流网络 </a:t>
            </a:r>
            <a:r>
              <a:rPr lang="en-US" altLang="zh-CN" b="0" i="0" dirty="0">
                <a:effectLst/>
                <a:latin typeface="Inter"/>
              </a:rPr>
              <a:t>\(G=(V, E)\) </a:t>
            </a:r>
            <a:r>
              <a:rPr lang="zh-CN" altLang="en-US" b="0" i="0" dirty="0">
                <a:effectLst/>
                <a:latin typeface="Inter"/>
              </a:rPr>
              <a:t>里，对于任意一条从源点 </a:t>
            </a:r>
            <a:r>
              <a:rPr lang="en-US" altLang="zh-CN" b="0" i="0" dirty="0">
                <a:effectLst/>
                <a:latin typeface="Inter"/>
              </a:rPr>
              <a:t>s </a:t>
            </a:r>
            <a:r>
              <a:rPr lang="zh-CN" altLang="en-US" b="0" i="0" dirty="0">
                <a:effectLst/>
                <a:latin typeface="Inter"/>
              </a:rPr>
              <a:t>出发试图抵达汇点 </a:t>
            </a:r>
            <a:r>
              <a:rPr lang="en-US" altLang="zh-CN" b="0" i="0" dirty="0">
                <a:effectLst/>
                <a:latin typeface="Inter"/>
              </a:rPr>
              <a:t>t </a:t>
            </a:r>
            <a:r>
              <a:rPr lang="zh-CN" altLang="en-US" b="0" i="0" dirty="0">
                <a:effectLst/>
                <a:latin typeface="Inter"/>
              </a:rPr>
              <a:t>的路径：</a:t>
            </a:r>
          </a:p>
          <a:p>
            <a:pPr algn="l">
              <a:lnSpc>
                <a:spcPts val="2100"/>
              </a:lnSpc>
              <a:spcBef>
                <a:spcPts val="600"/>
              </a:spcBef>
              <a:spcAft>
                <a:spcPts val="600"/>
              </a:spcAft>
              <a:buFont typeface="Arial" panose="020B0604020202020204" pitchFamily="34" charset="0"/>
              <a:buChar char="•"/>
            </a:pPr>
            <a:br>
              <a:rPr lang="zh-CN" altLang="en-US" dirty="0"/>
            </a:br>
            <a:r>
              <a:rPr lang="zh-CN" altLang="en-US" b="0" i="0" dirty="0">
                <a:solidFill>
                  <a:srgbClr val="000000"/>
                </a:solidFill>
                <a:effectLst/>
                <a:latin typeface="Inter"/>
              </a:rPr>
              <a:t>若路径上存在正向边（与路径方向一致），其当前流量已等于边的容量，没有剩余容量可用来增加流量 ；</a:t>
            </a:r>
          </a:p>
          <a:p>
            <a:pPr algn="l">
              <a:lnSpc>
                <a:spcPts val="2100"/>
              </a:lnSpc>
              <a:spcBef>
                <a:spcPts val="600"/>
              </a:spcBef>
              <a:spcAft>
                <a:spcPts val="600"/>
              </a:spcAft>
              <a:buFont typeface="Arial" panose="020B0604020202020204" pitchFamily="34" charset="0"/>
              <a:buChar char="•"/>
            </a:pPr>
            <a:r>
              <a:rPr lang="zh-CN" altLang="en-US" b="0" i="0" dirty="0">
                <a:solidFill>
                  <a:srgbClr val="000000"/>
                </a:solidFill>
                <a:effectLst/>
                <a:latin typeface="Inter"/>
              </a:rPr>
              <a:t>若路径上存在反向边（与路径方向相反），其当前流量为 </a:t>
            </a:r>
            <a:r>
              <a:rPr lang="en-US" altLang="zh-CN" b="0" i="0" dirty="0">
                <a:solidFill>
                  <a:srgbClr val="000000"/>
                </a:solidFill>
                <a:effectLst/>
                <a:latin typeface="Inter"/>
              </a:rPr>
              <a:t>0 </a:t>
            </a:r>
            <a:r>
              <a:rPr lang="zh-CN" altLang="en-US" b="0" i="0" dirty="0">
                <a:solidFill>
                  <a:srgbClr val="000000"/>
                </a:solidFill>
                <a:effectLst/>
                <a:latin typeface="Inter"/>
              </a:rPr>
              <a:t>，不存在可减少的流量 。</a:t>
            </a:r>
          </a:p>
          <a:p>
            <a:pPr algn="l">
              <a:lnSpc>
                <a:spcPts val="2100"/>
              </a:lnSpc>
            </a:pPr>
            <a:br>
              <a:rPr lang="zh-CN" altLang="en-US" dirty="0"/>
            </a:br>
            <a:r>
              <a:rPr lang="zh-CN" altLang="en-US" b="0" i="0" dirty="0">
                <a:effectLst/>
                <a:latin typeface="Inter"/>
              </a:rPr>
              <a:t>此时，由于找不到能通过调整流量来增加网络总流量的路径，就说明流 </a:t>
            </a:r>
            <a:r>
              <a:rPr lang="en-US" altLang="zh-CN" b="0" i="0" dirty="0">
                <a:effectLst/>
                <a:latin typeface="Inter"/>
              </a:rPr>
              <a:t>f </a:t>
            </a:r>
            <a:r>
              <a:rPr lang="zh-CN" altLang="en-US" b="0" i="0" dirty="0">
                <a:effectLst/>
                <a:latin typeface="Inter"/>
              </a:rPr>
              <a:t>已经达到了一种 “稳定” 状态，不能再通过增广路径的方式来增大流量值了。像 </a:t>
            </a:r>
            <a:r>
              <a:rPr lang="en-US" altLang="zh-CN" b="0" i="0" dirty="0">
                <a:effectLst/>
                <a:latin typeface="Inter"/>
              </a:rPr>
              <a:t>Ford - Fulkerson </a:t>
            </a:r>
            <a:r>
              <a:rPr lang="zh-CN" altLang="en-US" b="0" i="0" dirty="0">
                <a:effectLst/>
                <a:latin typeface="Inter"/>
              </a:rPr>
              <a:t>算法就是当找不到增广路径时，判定此时得到的流为最大流 。</a:t>
            </a:r>
          </a:p>
          <a:p>
            <a:endParaRPr lang="en-US" altLang="zh-CN" dirty="0"/>
          </a:p>
          <a:p>
            <a:r>
              <a:rPr lang="zh-CN" altLang="en-US" sz="1200" dirty="0"/>
              <a:t>如果</a:t>
            </a:r>
            <a:r>
              <a:rPr lang="en-US" altLang="zh-CN" sz="1200" dirty="0"/>
              <a:t>f</a:t>
            </a:r>
            <a:r>
              <a:rPr lang="zh-CN" altLang="en-US" sz="1200" dirty="0"/>
              <a:t>是使得剩余图</a:t>
            </a:r>
            <a:r>
              <a:rPr lang="en-US" altLang="zh-CN" sz="1200" dirty="0"/>
              <a:t>G</a:t>
            </a:r>
            <a:r>
              <a:rPr lang="en-US" altLang="zh-CN" sz="1050" dirty="0"/>
              <a:t>f</a:t>
            </a:r>
            <a:r>
              <a:rPr lang="zh-CN" altLang="en-US" sz="1200" dirty="0"/>
              <a:t>中没有</a:t>
            </a:r>
            <a:r>
              <a:rPr lang="en-US" altLang="zh-CN" sz="1200" dirty="0"/>
              <a:t>s-t</a:t>
            </a:r>
            <a:r>
              <a:rPr lang="zh-CN" altLang="en-US" sz="1200" dirty="0"/>
              <a:t>路径的一个</a:t>
            </a:r>
            <a:r>
              <a:rPr lang="en-US" altLang="zh-CN" sz="1200" dirty="0"/>
              <a:t>s-t</a:t>
            </a:r>
            <a:r>
              <a:rPr lang="zh-CN" altLang="en-US" sz="1200" dirty="0"/>
              <a:t>流，那么在</a:t>
            </a:r>
            <a:r>
              <a:rPr lang="en-US" altLang="zh-CN" sz="1200" dirty="0"/>
              <a:t>G</a:t>
            </a:r>
            <a:r>
              <a:rPr lang="zh-CN" altLang="en-US" sz="1200" dirty="0"/>
              <a:t>中存在一个 </a:t>
            </a:r>
            <a:r>
              <a:rPr lang="en-US" altLang="zh-CN" sz="1200" dirty="0"/>
              <a:t>s-t</a:t>
            </a:r>
            <a:r>
              <a:rPr lang="zh-CN" altLang="en-US" sz="1200" dirty="0"/>
              <a:t>割(</a:t>
            </a:r>
            <a:r>
              <a:rPr lang="en-US" altLang="zh-CN" sz="1200" dirty="0"/>
              <a:t>A*,B*)</a:t>
            </a:r>
            <a:r>
              <a:rPr lang="zh-CN" altLang="en-US" sz="1200" dirty="0"/>
              <a:t>使得</a:t>
            </a:r>
            <a:r>
              <a:rPr lang="en-US" altLang="zh-CN" sz="1200" dirty="0"/>
              <a:t>v(f)=(A*,B*).</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63</a:t>
            </a:fld>
            <a:endParaRPr lang="en-US" altLang="zh-CN"/>
          </a:p>
        </p:txBody>
      </p:sp>
    </p:spTree>
    <p:extLst>
      <p:ext uri="{BB962C8B-B14F-4D97-AF65-F5344CB8AC3E}">
        <p14:creationId xmlns:p14="http://schemas.microsoft.com/office/powerpoint/2010/main" val="121158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你知道的网络流的应用有哪些？</a:t>
            </a:r>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7</a:t>
            </a:fld>
            <a:endParaRPr lang="en-US" altLang="zh-CN"/>
          </a:p>
        </p:txBody>
      </p:sp>
    </p:spTree>
    <p:extLst>
      <p:ext uri="{BB962C8B-B14F-4D97-AF65-F5344CB8AC3E}">
        <p14:creationId xmlns:p14="http://schemas.microsoft.com/office/powerpoint/2010/main" val="1775362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65</a:t>
            </a:fld>
            <a:endParaRPr lang="en-US" altLang="zh-CN"/>
          </a:p>
        </p:txBody>
      </p:sp>
    </p:spTree>
    <p:extLst>
      <p:ext uri="{BB962C8B-B14F-4D97-AF65-F5344CB8AC3E}">
        <p14:creationId xmlns:p14="http://schemas.microsoft.com/office/powerpoint/2010/main" val="2464977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2EF26-AC81-B824-8D99-8B69B3D9F8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85BDCE-F543-A649-A8B6-6975E42589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BFD346-468A-0F81-3837-CA2499AAB60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8BFBFBC-4126-DE71-2260-DD061009E6E3}"/>
              </a:ext>
            </a:extLst>
          </p:cNvPr>
          <p:cNvSpPr>
            <a:spLocks noGrp="1"/>
          </p:cNvSpPr>
          <p:nvPr>
            <p:ph type="sldNum" sz="quarter" idx="5"/>
          </p:nvPr>
        </p:nvSpPr>
        <p:spPr/>
        <p:txBody>
          <a:bodyPr/>
          <a:lstStyle/>
          <a:p>
            <a:fld id="{08807865-A043-4449-8EE8-EA77DE073D2E}" type="slidenum">
              <a:rPr lang="zh-CN" altLang="en-US" smtClean="0"/>
              <a:pPr/>
              <a:t>66</a:t>
            </a:fld>
            <a:endParaRPr lang="en-US" altLang="zh-CN"/>
          </a:p>
        </p:txBody>
      </p:sp>
    </p:spTree>
    <p:extLst>
      <p:ext uri="{BB962C8B-B14F-4D97-AF65-F5344CB8AC3E}">
        <p14:creationId xmlns:p14="http://schemas.microsoft.com/office/powerpoint/2010/main" val="428499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E4264-36D0-4706-9DC0-3F49DFB5F2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E3600F-3AC0-D254-F3D3-5EE53786B6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6E36D3-F1B7-D695-F0CF-1478420BBE8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E25865C-4AE1-3260-7DB8-BE46068BABE9}"/>
              </a:ext>
            </a:extLst>
          </p:cNvPr>
          <p:cNvSpPr>
            <a:spLocks noGrp="1"/>
          </p:cNvSpPr>
          <p:nvPr>
            <p:ph type="sldNum" sz="quarter" idx="5"/>
          </p:nvPr>
        </p:nvSpPr>
        <p:spPr/>
        <p:txBody>
          <a:bodyPr/>
          <a:lstStyle/>
          <a:p>
            <a:fld id="{08807865-A043-4449-8EE8-EA77DE073D2E}" type="slidenum">
              <a:rPr lang="zh-CN" altLang="en-US" smtClean="0"/>
              <a:pPr/>
              <a:t>67</a:t>
            </a:fld>
            <a:endParaRPr lang="en-US" altLang="zh-CN"/>
          </a:p>
        </p:txBody>
      </p:sp>
    </p:spTree>
    <p:extLst>
      <p:ext uri="{BB962C8B-B14F-4D97-AF65-F5344CB8AC3E}">
        <p14:creationId xmlns:p14="http://schemas.microsoft.com/office/powerpoint/2010/main" val="365902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FDC0F-58E1-1EC4-89A3-B2DE95BF46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9383A3-D711-C64C-51BA-F21D7A4F11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F15728-6ABA-7208-A725-A4B88F9A5C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155048F-CCA4-9BA8-095B-1B21B2229351}"/>
              </a:ext>
            </a:extLst>
          </p:cNvPr>
          <p:cNvSpPr>
            <a:spLocks noGrp="1"/>
          </p:cNvSpPr>
          <p:nvPr>
            <p:ph type="sldNum" sz="quarter" idx="5"/>
          </p:nvPr>
        </p:nvSpPr>
        <p:spPr/>
        <p:txBody>
          <a:bodyPr/>
          <a:lstStyle/>
          <a:p>
            <a:fld id="{08807865-A043-4449-8EE8-EA77DE073D2E}" type="slidenum">
              <a:rPr lang="zh-CN" altLang="en-US" smtClean="0"/>
              <a:pPr/>
              <a:t>68</a:t>
            </a:fld>
            <a:endParaRPr lang="en-US" altLang="zh-CN"/>
          </a:p>
        </p:txBody>
      </p:sp>
    </p:spTree>
    <p:extLst>
      <p:ext uri="{BB962C8B-B14F-4D97-AF65-F5344CB8AC3E}">
        <p14:creationId xmlns:p14="http://schemas.microsoft.com/office/powerpoint/2010/main" val="3805291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2F832-223F-0977-8DFF-9CB1B12F9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FD2B0D-0F29-56A5-7888-7E1C5CB993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554BFE-8C57-EB1A-C386-9682158A62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25DBE0-CCF0-CCCB-C3FC-DC01AD47BAD1}"/>
              </a:ext>
            </a:extLst>
          </p:cNvPr>
          <p:cNvSpPr>
            <a:spLocks noGrp="1"/>
          </p:cNvSpPr>
          <p:nvPr>
            <p:ph type="sldNum" sz="quarter" idx="5"/>
          </p:nvPr>
        </p:nvSpPr>
        <p:spPr/>
        <p:txBody>
          <a:bodyPr/>
          <a:lstStyle/>
          <a:p>
            <a:fld id="{08807865-A043-4449-8EE8-EA77DE073D2E}" type="slidenum">
              <a:rPr lang="zh-CN" altLang="en-US" smtClean="0"/>
              <a:pPr/>
              <a:t>69</a:t>
            </a:fld>
            <a:endParaRPr lang="en-US" altLang="zh-CN"/>
          </a:p>
        </p:txBody>
      </p:sp>
    </p:spTree>
    <p:extLst>
      <p:ext uri="{BB962C8B-B14F-4D97-AF65-F5344CB8AC3E}">
        <p14:creationId xmlns:p14="http://schemas.microsoft.com/office/powerpoint/2010/main" val="141589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为得到关于这个界可能有多差的概念，考虑在图 </a:t>
            </a:r>
            <a:r>
              <a:rPr lang="en-US" altLang="zh-CN" b="0" i="0" dirty="0">
                <a:effectLst/>
                <a:latin typeface="Inter"/>
              </a:rPr>
              <a:t>7.2 </a:t>
            </a:r>
            <a:r>
              <a:rPr lang="zh-CN" altLang="en-US" b="0" i="0" dirty="0">
                <a:effectLst/>
                <a:latin typeface="Inter"/>
              </a:rPr>
              <a:t>中的图的例子；但是这一次假设容量如下：边</a:t>
            </a:r>
            <a:r>
              <a:rPr lang="en-US" altLang="zh-CN" b="0" i="0" dirty="0">
                <a:effectLst/>
                <a:latin typeface="Inter"/>
              </a:rPr>
              <a:t>\((</a:t>
            </a:r>
            <a:r>
              <a:rPr lang="en-US" altLang="zh-CN" b="0" i="0" dirty="0" err="1">
                <a:effectLst/>
                <a:latin typeface="Inter"/>
              </a:rPr>
              <a:t>s,v</a:t>
            </a:r>
            <a:r>
              <a:rPr lang="en-US" altLang="zh-CN" b="0" i="0" dirty="0">
                <a:effectLst/>
                <a:latin typeface="Inter"/>
              </a:rPr>
              <a:t>)\)</a:t>
            </a:r>
            <a:r>
              <a:rPr lang="zh-CN" altLang="en-US" b="0" i="0" dirty="0">
                <a:effectLst/>
                <a:latin typeface="Inter"/>
              </a:rPr>
              <a:t>，</a:t>
            </a:r>
            <a:r>
              <a:rPr lang="en-US" altLang="zh-CN" b="0" i="0" dirty="0">
                <a:effectLst/>
                <a:latin typeface="Inter"/>
              </a:rPr>
              <a:t>\((</a:t>
            </a:r>
            <a:r>
              <a:rPr lang="en-US" altLang="zh-CN" b="0" i="0" dirty="0" err="1">
                <a:effectLst/>
                <a:latin typeface="Inter"/>
              </a:rPr>
              <a:t>s,u</a:t>
            </a:r>
            <a:r>
              <a:rPr lang="en-US" altLang="zh-CN" b="0" i="0" dirty="0">
                <a:effectLst/>
                <a:latin typeface="Inter"/>
              </a:rPr>
              <a:t>)\)</a:t>
            </a:r>
            <a:r>
              <a:rPr lang="zh-CN" altLang="en-US" b="0" i="0" dirty="0">
                <a:effectLst/>
                <a:latin typeface="Inter"/>
              </a:rPr>
              <a:t>，</a:t>
            </a:r>
            <a:r>
              <a:rPr lang="en-US" altLang="zh-CN" b="0" i="0" dirty="0">
                <a:effectLst/>
                <a:latin typeface="Inter"/>
              </a:rPr>
              <a:t>\((</a:t>
            </a:r>
            <a:r>
              <a:rPr lang="en-US" altLang="zh-CN" b="0" i="0" dirty="0" err="1">
                <a:effectLst/>
                <a:latin typeface="Inter"/>
              </a:rPr>
              <a:t>v,t</a:t>
            </a:r>
            <a:r>
              <a:rPr lang="en-US" altLang="zh-CN" b="0" i="0" dirty="0">
                <a:effectLst/>
                <a:latin typeface="Inter"/>
              </a:rPr>
              <a:t>)\)</a:t>
            </a:r>
            <a:r>
              <a:rPr lang="zh-CN" altLang="en-US" b="0" i="0" dirty="0">
                <a:effectLst/>
                <a:latin typeface="Inter"/>
              </a:rPr>
              <a:t>和</a:t>
            </a:r>
            <a:r>
              <a:rPr lang="en-US" altLang="zh-CN" b="0" i="0" dirty="0">
                <a:effectLst/>
                <a:latin typeface="Inter"/>
              </a:rPr>
              <a:t>\((</a:t>
            </a:r>
            <a:r>
              <a:rPr lang="en-US" altLang="zh-CN" b="0" i="0" dirty="0" err="1">
                <a:effectLst/>
                <a:latin typeface="Inter"/>
              </a:rPr>
              <a:t>u,t</a:t>
            </a:r>
            <a:r>
              <a:rPr lang="en-US" altLang="zh-CN" b="0" i="0" dirty="0">
                <a:effectLst/>
                <a:latin typeface="Inter"/>
              </a:rPr>
              <a:t>)\)</a:t>
            </a:r>
            <a:r>
              <a:rPr lang="zh-CN" altLang="en-US" b="0" i="0" dirty="0">
                <a:effectLst/>
                <a:latin typeface="Inter"/>
              </a:rPr>
              <a:t>有容量 </a:t>
            </a:r>
            <a:r>
              <a:rPr lang="en-US" altLang="zh-CN" b="0" i="0" dirty="0">
                <a:effectLst/>
                <a:latin typeface="Inter"/>
              </a:rPr>
              <a:t>100</a:t>
            </a:r>
            <a:r>
              <a:rPr lang="zh-CN" altLang="en-US" b="0" i="0" dirty="0">
                <a:effectLst/>
                <a:latin typeface="Inter"/>
              </a:rPr>
              <a:t>，且边</a:t>
            </a:r>
            <a:r>
              <a:rPr lang="en-US" altLang="zh-CN" b="0" i="0" dirty="0">
                <a:effectLst/>
                <a:latin typeface="Inter"/>
              </a:rPr>
              <a:t>\((</a:t>
            </a:r>
            <a:r>
              <a:rPr lang="en-US" altLang="zh-CN" b="0" i="0" dirty="0" err="1">
                <a:effectLst/>
                <a:latin typeface="Inter"/>
              </a:rPr>
              <a:t>u,v</a:t>
            </a:r>
            <a:r>
              <a:rPr lang="en-US" altLang="zh-CN" b="0" i="0" dirty="0">
                <a:effectLst/>
                <a:latin typeface="Inter"/>
              </a:rPr>
              <a:t>)\)</a:t>
            </a:r>
            <a:r>
              <a:rPr lang="zh-CN" altLang="en-US" b="0" i="0" dirty="0">
                <a:effectLst/>
                <a:latin typeface="Inter"/>
              </a:rPr>
              <a:t>有容量 </a:t>
            </a:r>
            <a:r>
              <a:rPr lang="en-US" altLang="zh-CN" b="0" i="0" dirty="0">
                <a:effectLst/>
                <a:latin typeface="Inter"/>
              </a:rPr>
              <a:t>1</a:t>
            </a:r>
            <a:r>
              <a:rPr lang="zh-CN" altLang="en-US" b="0" i="0" dirty="0">
                <a:effectLst/>
                <a:latin typeface="Inter"/>
              </a:rPr>
              <a:t>，如图 </a:t>
            </a:r>
            <a:r>
              <a:rPr lang="en-US" altLang="zh-CN" b="0" i="0" dirty="0">
                <a:effectLst/>
                <a:latin typeface="Inter"/>
              </a:rPr>
              <a:t>7.6 </a:t>
            </a:r>
            <a:r>
              <a:rPr lang="zh-CN" altLang="en-US" b="0" i="0" dirty="0">
                <a:effectLst/>
                <a:latin typeface="Inter"/>
              </a:rPr>
              <a:t>所示。容易看出，最大流有值 </a:t>
            </a:r>
            <a:r>
              <a:rPr lang="en-US" altLang="zh-CN" b="0" i="0" dirty="0">
                <a:effectLst/>
                <a:latin typeface="Inter"/>
              </a:rPr>
              <a:t>200</a:t>
            </a:r>
            <a:r>
              <a:rPr lang="zh-CN" altLang="en-US" b="0" i="0" dirty="0">
                <a:effectLst/>
                <a:latin typeface="Inter"/>
              </a:rPr>
              <a:t>，对于边</a:t>
            </a:r>
            <a:r>
              <a:rPr lang="en-US" altLang="zh-CN" b="0" i="0" dirty="0">
                <a:effectLst/>
                <a:latin typeface="Inter"/>
              </a:rPr>
              <a:t>\((</a:t>
            </a:r>
            <a:r>
              <a:rPr lang="en-US" altLang="zh-CN" b="0" i="0" dirty="0" err="1">
                <a:effectLst/>
                <a:latin typeface="Inter"/>
              </a:rPr>
              <a:t>s,v</a:t>
            </a:r>
            <a:r>
              <a:rPr lang="en-US" altLang="zh-CN" b="0" i="0" dirty="0">
                <a:effectLst/>
                <a:latin typeface="Inter"/>
              </a:rPr>
              <a:t>)\)</a:t>
            </a:r>
            <a:r>
              <a:rPr lang="zh-CN" altLang="en-US" b="0" i="0" dirty="0">
                <a:effectLst/>
                <a:latin typeface="Inter"/>
              </a:rPr>
              <a:t>，</a:t>
            </a:r>
            <a:r>
              <a:rPr lang="en-US" altLang="zh-CN" b="0" i="0" dirty="0">
                <a:effectLst/>
                <a:latin typeface="Inter"/>
              </a:rPr>
              <a:t>\((</a:t>
            </a:r>
            <a:r>
              <a:rPr lang="en-US" altLang="zh-CN" b="0" i="0" dirty="0" err="1">
                <a:effectLst/>
                <a:latin typeface="Inter"/>
              </a:rPr>
              <a:t>s,u</a:t>
            </a:r>
            <a:r>
              <a:rPr lang="en-US" altLang="zh-CN" b="0" i="0" dirty="0">
                <a:effectLst/>
                <a:latin typeface="Inter"/>
              </a:rPr>
              <a:t>)\)</a:t>
            </a:r>
            <a:r>
              <a:rPr lang="zh-CN" altLang="en-US" b="0" i="0" dirty="0">
                <a:effectLst/>
                <a:latin typeface="Inter"/>
              </a:rPr>
              <a:t>，</a:t>
            </a:r>
            <a:r>
              <a:rPr lang="en-US" altLang="zh-CN" b="0" i="0" dirty="0">
                <a:effectLst/>
                <a:latin typeface="Inter"/>
              </a:rPr>
              <a:t>\((</a:t>
            </a:r>
            <a:r>
              <a:rPr lang="en-US" altLang="zh-CN" b="0" i="0" dirty="0" err="1">
                <a:effectLst/>
                <a:latin typeface="Inter"/>
              </a:rPr>
              <a:t>v,t</a:t>
            </a:r>
            <a:r>
              <a:rPr lang="en-US" altLang="zh-CN" b="0" i="0" dirty="0">
                <a:effectLst/>
                <a:latin typeface="Inter"/>
              </a:rPr>
              <a:t>)\)</a:t>
            </a:r>
            <a:r>
              <a:rPr lang="zh-CN" altLang="en-US" b="0" i="0" dirty="0">
                <a:effectLst/>
                <a:latin typeface="Inter"/>
              </a:rPr>
              <a:t>与</a:t>
            </a:r>
            <a:r>
              <a:rPr lang="en-US" altLang="zh-CN" b="0" i="0" dirty="0">
                <a:effectLst/>
                <a:latin typeface="Inter"/>
              </a:rPr>
              <a:t>\((</a:t>
            </a:r>
            <a:r>
              <a:rPr lang="en-US" altLang="zh-CN" b="0" i="0" dirty="0" err="1">
                <a:effectLst/>
                <a:latin typeface="Inter"/>
              </a:rPr>
              <a:t>u,t</a:t>
            </a:r>
            <a:r>
              <a:rPr lang="en-US" altLang="zh-CN" b="0" i="0" dirty="0">
                <a:effectLst/>
                <a:latin typeface="Inter"/>
              </a:rPr>
              <a:t>)\)</a:t>
            </a:r>
            <a:r>
              <a:rPr lang="zh-CN" altLang="en-US" b="0" i="0" dirty="0">
                <a:effectLst/>
                <a:latin typeface="Inter"/>
              </a:rPr>
              <a:t>有</a:t>
            </a:r>
            <a:r>
              <a:rPr lang="en-US" altLang="zh-CN" b="0" i="0" dirty="0">
                <a:effectLst/>
                <a:latin typeface="Inter"/>
              </a:rPr>
              <a:t>\(f(e)=100\)</a:t>
            </a:r>
            <a:r>
              <a:rPr lang="zh-CN" altLang="en-US" b="0" i="0" dirty="0">
                <a:effectLst/>
                <a:latin typeface="Inter"/>
              </a:rPr>
              <a:t>且在边</a:t>
            </a:r>
            <a:r>
              <a:rPr lang="en-US" altLang="zh-CN" b="0" i="0" dirty="0">
                <a:effectLst/>
                <a:latin typeface="Inter"/>
              </a:rPr>
              <a:t>\((</a:t>
            </a:r>
            <a:r>
              <a:rPr lang="en-US" altLang="zh-CN" b="0" i="0" dirty="0" err="1">
                <a:effectLst/>
                <a:latin typeface="Inter"/>
              </a:rPr>
              <a:t>u,v</a:t>
            </a:r>
            <a:r>
              <a:rPr lang="en-US" altLang="zh-CN" b="0" i="0" dirty="0">
                <a:effectLst/>
                <a:latin typeface="Inter"/>
              </a:rPr>
              <a:t>)\)</a:t>
            </a:r>
            <a:r>
              <a:rPr lang="zh-CN" altLang="en-US" b="0" i="0" dirty="0">
                <a:effectLst/>
                <a:latin typeface="Inter"/>
              </a:rPr>
              <a:t>上值为 </a:t>
            </a:r>
            <a:r>
              <a:rPr lang="en-US" altLang="zh-CN" b="0" i="0" dirty="0">
                <a:effectLst/>
                <a:latin typeface="Inter"/>
              </a:rPr>
              <a:t>0</a:t>
            </a:r>
            <a:r>
              <a:rPr lang="zh-CN" altLang="en-US" b="0" i="0" dirty="0">
                <a:effectLst/>
                <a:latin typeface="Inter"/>
              </a:rPr>
              <a:t>。这个流可以通过连续的两次增广得到，使用结点</a:t>
            </a:r>
            <a:r>
              <a:rPr lang="en-US" altLang="zh-CN" b="0" i="0" dirty="0">
                <a:effectLst/>
                <a:latin typeface="Inter"/>
              </a:rPr>
              <a:t>s</a:t>
            </a:r>
            <a:r>
              <a:rPr lang="zh-CN" altLang="en-US" b="0" i="0" dirty="0">
                <a:effectLst/>
                <a:latin typeface="Inter"/>
              </a:rPr>
              <a:t>，</a:t>
            </a:r>
            <a:r>
              <a:rPr lang="en-US" altLang="zh-CN" b="0" i="0" dirty="0">
                <a:effectLst/>
                <a:latin typeface="Inter"/>
              </a:rPr>
              <a:t>u</a:t>
            </a:r>
            <a:r>
              <a:rPr lang="zh-CN" altLang="en-US" b="0" i="0" dirty="0">
                <a:effectLst/>
                <a:latin typeface="Inter"/>
              </a:rPr>
              <a:t>，</a:t>
            </a:r>
            <a:r>
              <a:rPr lang="en-US" altLang="zh-CN" b="0" i="0" dirty="0">
                <a:effectLst/>
                <a:latin typeface="Inter"/>
              </a:rPr>
              <a:t>t</a:t>
            </a:r>
            <a:r>
              <a:rPr lang="zh-CN" altLang="en-US" b="0" i="0" dirty="0">
                <a:effectLst/>
                <a:latin typeface="Inter"/>
              </a:rPr>
              <a:t>的路径和</a:t>
            </a:r>
            <a:r>
              <a:rPr lang="en-US" altLang="zh-CN" b="0" i="0" dirty="0">
                <a:effectLst/>
                <a:latin typeface="Inter"/>
              </a:rPr>
              <a:t>s</a:t>
            </a:r>
            <a:r>
              <a:rPr lang="zh-CN" altLang="en-US" b="0" i="0" dirty="0">
                <a:effectLst/>
                <a:latin typeface="Inter"/>
              </a:rPr>
              <a:t>，</a:t>
            </a:r>
            <a:r>
              <a:rPr lang="en-US" altLang="zh-CN" b="0" i="0" dirty="0">
                <a:effectLst/>
                <a:latin typeface="Inter"/>
              </a:rPr>
              <a:t>v</a:t>
            </a:r>
            <a:r>
              <a:rPr lang="zh-CN" altLang="en-US" b="0" i="0" dirty="0">
                <a:effectLst/>
                <a:latin typeface="Inter"/>
              </a:rPr>
              <a:t>，</a:t>
            </a:r>
            <a:r>
              <a:rPr lang="en-US" altLang="zh-CN" b="0" i="0" dirty="0">
                <a:effectLst/>
                <a:latin typeface="Inter"/>
              </a:rPr>
              <a:t>t</a:t>
            </a:r>
            <a:r>
              <a:rPr lang="zh-CN" altLang="en-US" b="0" i="0" dirty="0">
                <a:effectLst/>
                <a:latin typeface="Inter"/>
              </a:rPr>
              <a:t>的路径。</a:t>
            </a:r>
            <a:endParaRPr lang="en-US" altLang="zh-CN" b="0" i="0" dirty="0">
              <a:effectLst/>
              <a:latin typeface="Inter"/>
            </a:endParaRPr>
          </a:p>
          <a:p>
            <a:endParaRPr lang="en-US" altLang="zh-CN" b="0" i="0" dirty="0">
              <a:effectLst/>
              <a:latin typeface="Inter"/>
            </a:endParaRPr>
          </a:p>
          <a:p>
            <a:r>
              <a:rPr lang="zh-CN" altLang="en-US" b="0" i="0" dirty="0">
                <a:effectLst/>
                <a:latin typeface="Inter"/>
              </a:rPr>
              <a:t>但是，由于增广路径选择得不合理，我们要考虑 </a:t>
            </a:r>
            <a:r>
              <a:rPr lang="en-US" altLang="zh-CN" b="0" i="0" dirty="0">
                <a:effectLst/>
                <a:latin typeface="Inter"/>
              </a:rPr>
              <a:t>Ford - Fulkerson </a:t>
            </a:r>
            <a:r>
              <a:rPr lang="zh-CN" altLang="en-US" b="0" i="0" dirty="0">
                <a:effectLst/>
                <a:latin typeface="Inter"/>
              </a:rPr>
              <a:t>算法可能有多差。假设我们从结点</a:t>
            </a:r>
            <a:r>
              <a:rPr lang="en-US" altLang="zh-CN" b="0" i="0" dirty="0">
                <a:effectLst/>
                <a:latin typeface="Inter"/>
              </a:rPr>
              <a:t>s</a:t>
            </a:r>
            <a:r>
              <a:rPr lang="zh-CN" altLang="en-US" b="0" i="0" dirty="0">
                <a:effectLst/>
                <a:latin typeface="Inter"/>
              </a:rPr>
              <a:t>，</a:t>
            </a:r>
            <a:r>
              <a:rPr lang="en-US" altLang="zh-CN" b="0" i="0" dirty="0">
                <a:effectLst/>
                <a:latin typeface="Inter"/>
              </a:rPr>
              <a:t>u</a:t>
            </a:r>
            <a:r>
              <a:rPr lang="zh-CN" altLang="en-US" b="0" i="0" dirty="0">
                <a:effectLst/>
                <a:latin typeface="Inter"/>
              </a:rPr>
              <a:t>，</a:t>
            </a:r>
            <a:r>
              <a:rPr lang="en-US" altLang="zh-CN" b="0" i="0" dirty="0">
                <a:effectLst/>
                <a:latin typeface="Inter"/>
              </a:rPr>
              <a:t>v</a:t>
            </a:r>
            <a:r>
              <a:rPr lang="zh-CN" altLang="en-US" b="0" i="0" dirty="0">
                <a:effectLst/>
                <a:latin typeface="Inter"/>
              </a:rPr>
              <a:t>，</a:t>
            </a:r>
            <a:r>
              <a:rPr lang="en-US" altLang="zh-CN" b="0" i="0" dirty="0">
                <a:effectLst/>
                <a:latin typeface="Inter"/>
              </a:rPr>
              <a:t>t</a:t>
            </a:r>
            <a:r>
              <a:rPr lang="zh-CN" altLang="en-US" b="0" i="0" dirty="0">
                <a:effectLst/>
                <a:latin typeface="Inter"/>
              </a:rPr>
              <a:t>按顺序（如图 </a:t>
            </a:r>
            <a:r>
              <a:rPr lang="en-US" altLang="zh-CN" b="0" i="0" dirty="0">
                <a:effectLst/>
                <a:latin typeface="Inter"/>
              </a:rPr>
              <a:t>7.6 </a:t>
            </a:r>
            <a:r>
              <a:rPr lang="zh-CN" altLang="en-US" b="0" i="0" dirty="0">
                <a:effectLst/>
                <a:latin typeface="Inter"/>
              </a:rPr>
              <a:t>所示）排列的路径</a:t>
            </a:r>
            <a:r>
              <a:rPr lang="en-US" altLang="zh-CN" b="0" i="0" dirty="0">
                <a:effectLst/>
                <a:latin typeface="Inter"/>
              </a:rPr>
              <a:t>\(P_1\)</a:t>
            </a:r>
            <a:r>
              <a:rPr lang="zh-CN" altLang="en-US" b="0" i="0" dirty="0">
                <a:effectLst/>
                <a:latin typeface="Inter"/>
              </a:rPr>
              <a:t>开始。这条路径有</a:t>
            </a:r>
            <a:r>
              <a:rPr lang="en-US" altLang="zh-CN" b="0" i="0" dirty="0">
                <a:effectLst/>
                <a:latin typeface="Inter"/>
              </a:rPr>
              <a:t>\(\text{bottleneck}(P_1,f)=1\)</a:t>
            </a:r>
            <a:r>
              <a:rPr lang="zh-CN" altLang="en-US" b="0" i="0" dirty="0">
                <a:effectLst/>
                <a:latin typeface="Inter"/>
              </a:rPr>
              <a:t>。在这次增广之后，我们在边</a:t>
            </a:r>
            <a:r>
              <a:rPr lang="en-US" altLang="zh-CN" b="0" i="0" dirty="0">
                <a:effectLst/>
                <a:latin typeface="Inter"/>
              </a:rPr>
              <a:t>\(e = (</a:t>
            </a:r>
            <a:r>
              <a:rPr lang="en-US" altLang="zh-CN" b="0" i="0" dirty="0" err="1">
                <a:effectLst/>
                <a:latin typeface="Inter"/>
              </a:rPr>
              <a:t>u,v</a:t>
            </a:r>
            <a:r>
              <a:rPr lang="en-US" altLang="zh-CN" b="0" i="0" dirty="0">
                <a:effectLst/>
                <a:latin typeface="Inter"/>
              </a:rPr>
              <a:t>)\)</a:t>
            </a:r>
            <a:r>
              <a:rPr lang="zh-CN" altLang="en-US" b="0" i="0" dirty="0">
                <a:effectLst/>
                <a:latin typeface="Inter"/>
              </a:rPr>
              <a:t>上有</a:t>
            </a:r>
            <a:r>
              <a:rPr lang="en-US" altLang="zh-CN" b="0" i="0" dirty="0">
                <a:effectLst/>
                <a:latin typeface="Inter"/>
              </a:rPr>
              <a:t>\(f(e)=1\)</a:t>
            </a:r>
            <a:r>
              <a:rPr lang="zh-CN" altLang="en-US" b="0" i="0" dirty="0">
                <a:effectLst/>
                <a:latin typeface="Inter"/>
              </a:rPr>
              <a:t>，因此它的逆边在剩余图上。对于下一条增广路径，我们选择结点</a:t>
            </a:r>
            <a:r>
              <a:rPr lang="en-US" altLang="zh-CN" b="0" i="0" dirty="0">
                <a:effectLst/>
                <a:latin typeface="Inter"/>
              </a:rPr>
              <a:t>s</a:t>
            </a:r>
            <a:r>
              <a:rPr lang="zh-CN" altLang="en-US" b="0" i="0" dirty="0">
                <a:effectLst/>
                <a:latin typeface="Inter"/>
              </a:rPr>
              <a:t>，</a:t>
            </a:r>
            <a:r>
              <a:rPr lang="en-US" altLang="zh-CN" b="0" i="0" dirty="0">
                <a:effectLst/>
                <a:latin typeface="Inter"/>
              </a:rPr>
              <a:t>v</a:t>
            </a:r>
            <a:r>
              <a:rPr lang="zh-CN" altLang="en-US" b="0" i="0" dirty="0">
                <a:effectLst/>
                <a:latin typeface="Inter"/>
              </a:rPr>
              <a:t>，</a:t>
            </a:r>
            <a:r>
              <a:rPr lang="en-US" altLang="zh-CN" b="0" i="0" dirty="0">
                <a:effectLst/>
                <a:latin typeface="Inter"/>
              </a:rPr>
              <a:t>u</a:t>
            </a:r>
            <a:r>
              <a:rPr lang="zh-CN" altLang="en-US" b="0" i="0" dirty="0">
                <a:effectLst/>
                <a:latin typeface="Inter"/>
              </a:rPr>
              <a:t>，</a:t>
            </a:r>
            <a:r>
              <a:rPr lang="en-US" altLang="zh-CN" b="0" i="0" dirty="0">
                <a:effectLst/>
                <a:latin typeface="Inter"/>
              </a:rPr>
              <a:t>t</a:t>
            </a:r>
            <a:r>
              <a:rPr lang="zh-CN" altLang="en-US" b="0" i="0" dirty="0">
                <a:effectLst/>
                <a:latin typeface="Inter"/>
              </a:rPr>
              <a:t>按顺序排列的路径</a:t>
            </a:r>
            <a:r>
              <a:rPr lang="en-US" altLang="zh-CN" b="0" i="0" dirty="0">
                <a:effectLst/>
                <a:latin typeface="Inter"/>
              </a:rPr>
              <a:t>\(P_2\)</a:t>
            </a:r>
            <a:r>
              <a:rPr lang="zh-CN" altLang="en-US" b="0" i="0" dirty="0">
                <a:effectLst/>
                <a:latin typeface="Inter"/>
              </a:rPr>
              <a:t>。在这个第二次增广中，我们也得到</a:t>
            </a:r>
            <a:r>
              <a:rPr lang="en-US" altLang="zh-CN" b="0" i="0" dirty="0">
                <a:effectLst/>
                <a:latin typeface="Inter"/>
              </a:rPr>
              <a:t>\(\text{bottleneck}(P_2,f)=1\)</a:t>
            </a:r>
            <a:r>
              <a:rPr lang="zh-CN" altLang="en-US" b="0" i="0" dirty="0">
                <a:effectLst/>
                <a:latin typeface="Inter"/>
              </a:rPr>
              <a:t>。在这个第二次增广以后，我们对于边</a:t>
            </a:r>
            <a:r>
              <a:rPr lang="en-US" altLang="zh-CN" b="0" i="0" dirty="0">
                <a:effectLst/>
                <a:latin typeface="Inter"/>
              </a:rPr>
              <a:t>\(e = (</a:t>
            </a:r>
            <a:r>
              <a:rPr lang="en-US" altLang="zh-CN" b="0" i="0" dirty="0" err="1">
                <a:effectLst/>
                <a:latin typeface="Inter"/>
              </a:rPr>
              <a:t>u,v</a:t>
            </a:r>
            <a:r>
              <a:rPr lang="en-US" altLang="zh-CN" b="0" i="0" dirty="0">
                <a:effectLst/>
                <a:latin typeface="Inter"/>
              </a:rPr>
              <a:t>)\)</a:t>
            </a:r>
            <a:r>
              <a:rPr lang="zh-CN" altLang="en-US" b="0" i="0" dirty="0">
                <a:effectLst/>
                <a:latin typeface="Inter"/>
              </a:rPr>
              <a:t>有</a:t>
            </a:r>
            <a:r>
              <a:rPr lang="en-US" altLang="zh-CN" b="0" i="0" dirty="0">
                <a:effectLst/>
                <a:latin typeface="Inter"/>
              </a:rPr>
              <a:t>\(f(e)=0\)</a:t>
            </a:r>
            <a:r>
              <a:rPr lang="zh-CN" altLang="en-US" b="0" i="0" dirty="0">
                <a:effectLst/>
                <a:latin typeface="Inter"/>
              </a:rPr>
              <a:t>，因此这条边再一次位于剩余图中。假设我们交替在</a:t>
            </a:r>
            <a:r>
              <a:rPr lang="en-US" altLang="zh-CN" b="0" i="0" dirty="0">
                <a:effectLst/>
                <a:latin typeface="Inter"/>
              </a:rPr>
              <a:t>\(P_1\)</a:t>
            </a:r>
            <a:r>
              <a:rPr lang="zh-CN" altLang="en-US" b="0" i="0" dirty="0">
                <a:effectLst/>
                <a:latin typeface="Inter"/>
              </a:rPr>
              <a:t>与</a:t>
            </a:r>
            <a:r>
              <a:rPr lang="en-US" altLang="zh-CN" b="0" i="0" dirty="0">
                <a:effectLst/>
                <a:latin typeface="Inter"/>
              </a:rPr>
              <a:t>\(P_2\)</a:t>
            </a:r>
            <a:r>
              <a:rPr lang="zh-CN" altLang="en-US" b="0" i="0" dirty="0">
                <a:effectLst/>
                <a:latin typeface="Inter"/>
              </a:rPr>
              <a:t>之间进行选择以用于增广。在这种情况下，每次增广将以 </a:t>
            </a:r>
            <a:r>
              <a:rPr lang="en-US" altLang="zh-CN" b="0" i="0" dirty="0">
                <a:effectLst/>
                <a:latin typeface="Inter"/>
              </a:rPr>
              <a:t>1 </a:t>
            </a:r>
            <a:r>
              <a:rPr lang="zh-CN" altLang="en-US" b="0" i="0" dirty="0">
                <a:effectLst/>
                <a:latin typeface="Inter"/>
              </a:rPr>
              <a:t>作为瓶颈容量，为得到所需要的值为 </a:t>
            </a:r>
            <a:r>
              <a:rPr lang="en-US" altLang="zh-CN" b="0" i="0" dirty="0">
                <a:effectLst/>
                <a:latin typeface="Inter"/>
              </a:rPr>
              <a:t>200 </a:t>
            </a:r>
            <a:r>
              <a:rPr lang="zh-CN" altLang="en-US" b="0" i="0" dirty="0">
                <a:effectLst/>
                <a:latin typeface="Inter"/>
              </a:rPr>
              <a:t>的流，需要用 </a:t>
            </a:r>
            <a:r>
              <a:rPr lang="en-US" altLang="zh-CN" b="0" i="0" dirty="0">
                <a:effectLst/>
                <a:latin typeface="Inter"/>
              </a:rPr>
              <a:t>200 </a:t>
            </a:r>
            <a:r>
              <a:rPr lang="zh-CN" altLang="en-US" b="0" i="0" dirty="0">
                <a:effectLst/>
                <a:latin typeface="Inter"/>
              </a:rPr>
              <a:t>次增广。这恰好是我们在定理 </a:t>
            </a:r>
            <a:r>
              <a:rPr lang="en-US" altLang="zh-CN" b="0" i="0" dirty="0">
                <a:effectLst/>
                <a:latin typeface="Inter"/>
              </a:rPr>
              <a:t>7.4 </a:t>
            </a:r>
            <a:r>
              <a:rPr lang="zh-CN" altLang="en-US" b="0" i="0" dirty="0">
                <a:effectLst/>
                <a:latin typeface="Inter"/>
              </a:rPr>
              <a:t>所证明的界，因为在这个例子中</a:t>
            </a:r>
            <a:r>
              <a:rPr lang="en-US" altLang="zh-CN" b="0" i="0" dirty="0">
                <a:effectLst/>
                <a:latin typeface="Inter"/>
              </a:rPr>
              <a:t>\(C = 200\)</a:t>
            </a:r>
            <a:r>
              <a:rPr lang="zh-CN" altLang="en-US" b="0" i="0" dirty="0">
                <a:effectLst/>
                <a:latin typeface="Inter"/>
              </a:rPr>
              <a:t>。</a:t>
            </a:r>
            <a:endParaRPr lang="en-US" altLang="zh-CN" b="0" i="0" dirty="0">
              <a:effectLst/>
              <a:latin typeface="Inter"/>
            </a:endParaRPr>
          </a:p>
          <a:p>
            <a:endParaRPr lang="en-US" altLang="zh-CN" b="0" i="0" dirty="0">
              <a:effectLst/>
              <a:latin typeface="Inter"/>
            </a:endParaRPr>
          </a:p>
          <a:p>
            <a:r>
              <a:rPr lang="zh-CN" altLang="en-US" b="0" i="0" dirty="0">
                <a:effectLst/>
                <a:latin typeface="Inter"/>
              </a:rPr>
              <a:t>反向边的作用是允许流量 “回退”，其剩余容量取决于正向边已使用的流量。只有当正向边有流量通过时，反向边才可能提供可调整的容量。</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73</a:t>
            </a:fld>
            <a:endParaRPr lang="en-US" altLang="zh-CN"/>
          </a:p>
        </p:txBody>
      </p:sp>
    </p:spTree>
    <p:extLst>
      <p:ext uri="{BB962C8B-B14F-4D97-AF65-F5344CB8AC3E}">
        <p14:creationId xmlns:p14="http://schemas.microsoft.com/office/powerpoint/2010/main" val="2348572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缩放最大流算法</a:t>
            </a:r>
            <a:endParaRPr lang="en-US" altLang="zh-CN" dirty="0"/>
          </a:p>
          <a:p>
            <a:endParaRPr lang="en-US" altLang="zh-CN" dirty="0"/>
          </a:p>
          <a:p>
            <a:r>
              <a:rPr lang="zh-CN" altLang="en-US" b="0" i="0" dirty="0">
                <a:solidFill>
                  <a:srgbClr val="1C1F23"/>
                </a:solidFill>
                <a:effectLst/>
                <a:latin typeface="Inter"/>
              </a:rPr>
              <a:t>首先，观察到这个新的缩放最大流算法（</a:t>
            </a:r>
            <a:r>
              <a:rPr lang="en-US" altLang="zh-CN" b="0" i="0" dirty="0">
                <a:solidFill>
                  <a:srgbClr val="1C1F23"/>
                </a:solidFill>
                <a:effectLst/>
                <a:latin typeface="Inter"/>
              </a:rPr>
              <a:t>Scaling Max - Flow</a:t>
            </a:r>
            <a:r>
              <a:rPr lang="zh-CN" altLang="en-US" b="0" i="0" dirty="0">
                <a:solidFill>
                  <a:srgbClr val="1C1F23"/>
                </a:solidFill>
                <a:effectLst/>
                <a:latin typeface="Inter"/>
              </a:rPr>
              <a:t>）就是原始</a:t>
            </a:r>
            <a:r>
              <a:rPr lang="en-US" altLang="zh-CN" b="0" i="0" dirty="0">
                <a:solidFill>
                  <a:srgbClr val="1C1F23"/>
                </a:solidFill>
                <a:effectLst/>
                <a:latin typeface="Inter"/>
              </a:rPr>
              <a:t>Ford - Fulkerson</a:t>
            </a:r>
            <a:r>
              <a:rPr lang="zh-CN" altLang="en-US" b="0" i="0" dirty="0">
                <a:solidFill>
                  <a:srgbClr val="1C1F23"/>
                </a:solidFill>
                <a:effectLst/>
                <a:latin typeface="Inter"/>
              </a:rPr>
              <a:t>算法的一种实现。</a:t>
            </a:r>
            <a:endParaRPr lang="en-US" altLang="zh-CN" b="0" i="0" dirty="0">
              <a:solidFill>
                <a:srgbClr val="1C1F23"/>
              </a:solidFill>
              <a:effectLst/>
              <a:latin typeface="Inter"/>
            </a:endParaRPr>
          </a:p>
          <a:p>
            <a:r>
              <a:rPr lang="zh-CN" altLang="en-US" b="0" i="0" dirty="0">
                <a:solidFill>
                  <a:srgbClr val="1C1F23"/>
                </a:solidFill>
                <a:effectLst/>
                <a:latin typeface="Inter"/>
              </a:rPr>
              <a:t>新的循环、值</a:t>
            </a:r>
            <a:r>
              <a:rPr lang="en-US" altLang="zh-CN" b="0" i="0" dirty="0">
                <a:solidFill>
                  <a:srgbClr val="1C1F23"/>
                </a:solidFill>
                <a:effectLst/>
                <a:latin typeface="Inter"/>
              </a:rPr>
              <a:t>\(\Delta\)</a:t>
            </a:r>
            <a:r>
              <a:rPr lang="zh-CN" altLang="en-US" b="0" i="0" dirty="0">
                <a:solidFill>
                  <a:srgbClr val="1C1F23"/>
                </a:solidFill>
                <a:effectLst/>
                <a:latin typeface="Inter"/>
              </a:rPr>
              <a:t>以及受限的剩余图</a:t>
            </a:r>
            <a:r>
              <a:rPr lang="en-US" altLang="zh-CN" b="0" i="0" dirty="0">
                <a:solidFill>
                  <a:srgbClr val="1C1F23"/>
                </a:solidFill>
                <a:effectLst/>
                <a:latin typeface="Inter"/>
              </a:rPr>
              <a:t>\(</a:t>
            </a:r>
            <a:r>
              <a:rPr lang="en-US" altLang="zh-CN" b="0" i="0" dirty="0" err="1">
                <a:solidFill>
                  <a:srgbClr val="1C1F23"/>
                </a:solidFill>
                <a:effectLst/>
                <a:latin typeface="Inter"/>
              </a:rPr>
              <a:t>G_f</a:t>
            </a:r>
            <a:r>
              <a:rPr lang="en-US" altLang="zh-CN" b="0" i="0" dirty="0">
                <a:solidFill>
                  <a:srgbClr val="1C1F23"/>
                </a:solidFill>
                <a:effectLst/>
                <a:latin typeface="Inter"/>
              </a:rPr>
              <a:t>(\Delta)\)</a:t>
            </a:r>
            <a:r>
              <a:rPr lang="zh-CN" altLang="en-US" b="0" i="0" dirty="0">
                <a:solidFill>
                  <a:srgbClr val="1C1F23"/>
                </a:solidFill>
                <a:effectLst/>
                <a:latin typeface="Inter"/>
              </a:rPr>
              <a:t>仅用于指导增广路径的选择</a:t>
            </a:r>
            <a:r>
              <a:rPr lang="en-US" altLang="zh-CN" b="0" i="0" dirty="0">
                <a:solidFill>
                  <a:srgbClr val="1C1F23"/>
                </a:solidFill>
                <a:effectLst/>
                <a:latin typeface="Inter"/>
              </a:rPr>
              <a:t>——</a:t>
            </a:r>
            <a:r>
              <a:rPr lang="zh-CN" altLang="en-US" b="1" i="0" dirty="0">
                <a:solidFill>
                  <a:srgbClr val="1C1F23"/>
                </a:solidFill>
                <a:effectLst/>
                <a:latin typeface="Inter"/>
              </a:rPr>
              <a:t>目标是尽可能用大的剩余容量的边</a:t>
            </a:r>
            <a:r>
              <a:rPr lang="zh-CN" altLang="en-US" b="0" i="0" dirty="0">
                <a:solidFill>
                  <a:srgbClr val="1C1F23"/>
                </a:solidFill>
                <a:effectLst/>
                <a:latin typeface="Inter"/>
              </a:rPr>
              <a:t>。</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zh-CN" altLang="en-US" b="0" i="0" dirty="0">
                <a:solidFill>
                  <a:srgbClr val="1C1F23"/>
                </a:solidFill>
                <a:effectLst/>
                <a:latin typeface="Inter"/>
              </a:rPr>
              <a:t>因此所有这些我们对原始最大流算法证明的性质也对这个新的实现成立：流在算法中始终保持整数值，因此所有的剩余容量也是整数值。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77</a:t>
            </a:fld>
            <a:endParaRPr lang="en-US" altLang="zh-CN"/>
          </a:p>
        </p:txBody>
      </p:sp>
    </p:spTree>
    <p:extLst>
      <p:ext uri="{BB962C8B-B14F-4D97-AF65-F5344CB8AC3E}">
        <p14:creationId xmlns:p14="http://schemas.microsoft.com/office/powerpoint/2010/main" val="1391632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之后为改进最大流算法的运行时间已经做了大量的工作。</a:t>
            </a:r>
            <a:endParaRPr lang="en-US" altLang="zh-CN" b="0" i="0" dirty="0">
              <a:effectLst/>
              <a:latin typeface="Inter"/>
            </a:endParaRPr>
          </a:p>
          <a:p>
            <a:endParaRPr lang="en-US" altLang="zh-CN" b="0" i="0" dirty="0">
              <a:effectLst/>
              <a:latin typeface="Inter"/>
            </a:endParaRPr>
          </a:p>
          <a:p>
            <a:r>
              <a:rPr lang="zh-CN" altLang="en-US" b="1" i="0" dirty="0">
                <a:solidFill>
                  <a:srgbClr val="111111"/>
                </a:solidFill>
                <a:effectLst/>
                <a:latin typeface="Arial" panose="020B0604020202020204" pitchFamily="34" charset="0"/>
              </a:rPr>
              <a:t>强多项式算法</a:t>
            </a:r>
            <a:r>
              <a:rPr lang="zh-CN" altLang="en-US" b="0" i="0" dirty="0">
                <a:solidFill>
                  <a:srgbClr val="111111"/>
                </a:solidFill>
                <a:effectLst/>
                <a:latin typeface="Arial" panose="020B0604020202020204" pitchFamily="34" charset="0"/>
              </a:rPr>
              <a:t>是指一种高效的多项式计算方法，能够在短时间内完成大规模的多项式运算</a:t>
            </a:r>
            <a:endParaRPr lang="en-US" altLang="zh-CN" b="0" i="0" dirty="0">
              <a:solidFill>
                <a:srgbClr val="111111"/>
              </a:solidFill>
              <a:effectLst/>
              <a:latin typeface="Arial" panose="020B0604020202020204" pitchFamily="34" charset="0"/>
            </a:endParaRPr>
          </a:p>
          <a:p>
            <a:endParaRPr lang="en-US" altLang="zh-CN" b="1" i="0" dirty="0">
              <a:solidFill>
                <a:srgbClr val="111111"/>
              </a:solidFill>
              <a:effectLst/>
              <a:latin typeface="Arial" panose="020B0604020202020204" pitchFamily="34" charset="0"/>
            </a:endParaRPr>
          </a:p>
          <a:p>
            <a:r>
              <a:rPr lang="zh-CN" altLang="en-US" b="0" i="0" dirty="0">
                <a:solidFill>
                  <a:srgbClr val="111111"/>
                </a:solidFill>
                <a:effectLst/>
                <a:latin typeface="Arial" panose="020B0604020202020204" pitchFamily="34" charset="0"/>
              </a:rPr>
              <a:t>核心思想是利用多项式的结构特征和计算性质，通过高效的数据结构和算法设计，实现多项式运算的快速计算。</a:t>
            </a:r>
            <a:endParaRPr lang="en-US" altLang="zh-CN" b="0" i="0" dirty="0">
              <a:solidFill>
                <a:srgbClr val="111111"/>
              </a:solidFill>
              <a:effectLst/>
              <a:latin typeface="Arial" panose="020B0604020202020204" pitchFamily="34" charset="0"/>
            </a:endParaRPr>
          </a:p>
          <a:p>
            <a:endParaRPr lang="en-US" altLang="zh-CN" b="0" i="0" dirty="0">
              <a:solidFill>
                <a:srgbClr val="111111"/>
              </a:solidFill>
              <a:effectLst/>
              <a:latin typeface="Arial" panose="020B0604020202020204" pitchFamily="34" charset="0"/>
            </a:endParaRPr>
          </a:p>
          <a:p>
            <a:r>
              <a:rPr lang="zh-CN" altLang="en-US" b="0" i="0" dirty="0">
                <a:effectLst/>
                <a:latin typeface="Inter"/>
              </a:rPr>
              <a:t>这样一个算法，仅仅是</a:t>
            </a:r>
            <a:r>
              <a:rPr lang="en-US" altLang="zh-CN" b="0" i="0" dirty="0">
                <a:effectLst/>
                <a:latin typeface="Inter"/>
              </a:rPr>
              <a:t>|V|</a:t>
            </a:r>
            <a:r>
              <a:rPr lang="zh-CN" altLang="en-US" b="0" i="0" dirty="0">
                <a:effectLst/>
                <a:latin typeface="Inter"/>
              </a:rPr>
              <a:t>和</a:t>
            </a:r>
            <a:r>
              <a:rPr lang="en-US" altLang="zh-CN" b="0" i="0" dirty="0">
                <a:effectLst/>
                <a:latin typeface="Inter"/>
              </a:rPr>
              <a:t>|E|</a:t>
            </a:r>
            <a:r>
              <a:rPr lang="zh-CN" altLang="en-US" b="0" i="0" dirty="0">
                <a:effectLst/>
                <a:latin typeface="Inter"/>
              </a:rPr>
              <a:t>的多项式，并且处理的数是字节数的多项式，叫做强多项式算法。</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88</a:t>
            </a:fld>
            <a:endParaRPr lang="en-US" altLang="zh-CN"/>
          </a:p>
        </p:txBody>
      </p:sp>
    </p:spTree>
    <p:extLst>
      <p:ext uri="{BB962C8B-B14F-4D97-AF65-F5344CB8AC3E}">
        <p14:creationId xmlns:p14="http://schemas.microsoft.com/office/powerpoint/2010/main" val="26689294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对于最大流问题，我们已经开发了一组强有力的算法，现在我们转向</a:t>
            </a:r>
            <a:r>
              <a:rPr lang="zh-CN" altLang="en-US" b="1" i="0" dirty="0">
                <a:solidFill>
                  <a:srgbClr val="1C1F23"/>
                </a:solidFill>
                <a:effectLst/>
                <a:latin typeface="Inter"/>
              </a:rPr>
              <a:t>拓展图</a:t>
            </a:r>
            <a:r>
              <a:rPr lang="zh-CN" altLang="en-US" b="0" i="0" dirty="0">
                <a:solidFill>
                  <a:srgbClr val="1C1F23"/>
                </a:solidFill>
                <a:effectLst/>
                <a:latin typeface="Inter"/>
              </a:rPr>
              <a:t>中最大流与最小割的应用任务。</a:t>
            </a:r>
            <a:endParaRPr lang="en-US" altLang="zh-CN" b="0" i="0" dirty="0">
              <a:solidFill>
                <a:srgbClr val="1C1F23"/>
              </a:solidFill>
              <a:effectLst/>
              <a:latin typeface="Inter"/>
            </a:endParaRPr>
          </a:p>
          <a:p>
            <a:r>
              <a:rPr lang="zh-CN" altLang="en-US" b="0" i="0" dirty="0">
                <a:solidFill>
                  <a:srgbClr val="1C1F23"/>
                </a:solidFill>
                <a:effectLst/>
                <a:latin typeface="Inter"/>
              </a:rPr>
              <a:t>首先在这一节，我们讨论在本章开始提到的二分匹配问题。</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zh-CN" altLang="en-US" b="0" i="0" dirty="0">
                <a:solidFill>
                  <a:srgbClr val="1C1F23"/>
                </a:solidFill>
                <a:effectLst/>
                <a:latin typeface="Inter"/>
              </a:rPr>
              <a:t>我们在最大流问题发展中的初始目标之一是为了能够求解二分匹配问题，那么我们现在来说明怎样做到这一点。</a:t>
            </a:r>
            <a:endParaRPr lang="en-US" altLang="zh-CN" b="0" i="0" dirty="0">
              <a:solidFill>
                <a:srgbClr val="1C1F23"/>
              </a:solidFill>
              <a:effectLst/>
              <a:latin typeface="Inter"/>
            </a:endParaRPr>
          </a:p>
          <a:p>
            <a:endParaRPr lang="en-US" altLang="zh-CN" b="0" i="0" dirty="0">
              <a:solidFill>
                <a:srgbClr val="1C1F23"/>
              </a:solidFill>
              <a:effectLst/>
              <a:latin typeface="Inter"/>
            </a:endParaRPr>
          </a:p>
          <a:p>
            <a:r>
              <a:rPr lang="zh-CN" altLang="en-US" b="0" i="0" dirty="0">
                <a:solidFill>
                  <a:srgbClr val="1C1F23"/>
                </a:solidFill>
                <a:effectLst/>
                <a:latin typeface="Inter"/>
              </a:rPr>
              <a:t>前面提到，一个二部图</a:t>
            </a:r>
            <a:r>
              <a:rPr lang="en-US" altLang="zh-CN" b="0" i="0" dirty="0">
                <a:solidFill>
                  <a:srgbClr val="1C1F23"/>
                </a:solidFill>
                <a:effectLst/>
                <a:latin typeface="Inter"/>
              </a:rPr>
              <a:t>\(G = (V, E)\)</a:t>
            </a:r>
            <a:r>
              <a:rPr lang="zh-CN" altLang="en-US" b="0" i="0" dirty="0">
                <a:solidFill>
                  <a:srgbClr val="1C1F23"/>
                </a:solidFill>
                <a:effectLst/>
                <a:latin typeface="Inter"/>
              </a:rPr>
              <a:t>是一个无向图，它的结点集合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89</a:t>
            </a:fld>
            <a:endParaRPr lang="en-US" altLang="zh-CN"/>
          </a:p>
        </p:txBody>
      </p:sp>
    </p:spTree>
    <p:extLst>
      <p:ext uri="{BB962C8B-B14F-4D97-AF65-F5344CB8AC3E}">
        <p14:creationId xmlns:p14="http://schemas.microsoft.com/office/powerpoint/2010/main" val="369924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000000"/>
                </a:solidFill>
                <a:effectLst/>
                <a:latin typeface="Inter"/>
              </a:rPr>
              <a:t>确定货物的运输路径和配送量，以降低运输成本和提高配送效率</a:t>
            </a:r>
            <a:endParaRPr lang="en-US" altLang="zh-CN" sz="1200" i="0" dirty="0">
              <a:solidFill>
                <a:srgbClr val="000000"/>
              </a:solidFill>
              <a:effectLst/>
              <a:latin typeface="Inter"/>
            </a:endParaRPr>
          </a:p>
          <a:p>
            <a:endParaRPr lang="en-US" altLang="zh-CN" sz="1200" i="0" dirty="0">
              <a:solidFill>
                <a:srgbClr val="000000"/>
              </a:solidFill>
              <a:effectLst/>
              <a:latin typeface="Inter"/>
            </a:endParaRPr>
          </a:p>
          <a:p>
            <a:r>
              <a:rPr lang="zh-CN" altLang="en-US" sz="1200" i="0" dirty="0">
                <a:solidFill>
                  <a:srgbClr val="000000"/>
                </a:solidFill>
                <a:effectLst/>
                <a:latin typeface="Inter"/>
              </a:rPr>
              <a:t>通过分析物料和产品在供应链网络中的流动，合理安排生产和库存，确保供应链的顺畅运行。</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11</a:t>
            </a:fld>
            <a:endParaRPr lang="en-US" altLang="zh-CN"/>
          </a:p>
        </p:txBody>
      </p:sp>
    </p:spTree>
    <p:extLst>
      <p:ext uri="{BB962C8B-B14F-4D97-AF65-F5344CB8AC3E}">
        <p14:creationId xmlns:p14="http://schemas.microsoft.com/office/powerpoint/2010/main" val="72078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i="0" dirty="0">
                <a:solidFill>
                  <a:srgbClr val="000000"/>
                </a:solidFill>
                <a:effectLst/>
                <a:latin typeface="Inter"/>
              </a:rPr>
              <a:t>将计算任务看作流，将计算资源看作节点和边，通过优化网络流实现任务在不同计算节点上的合理分配，提高系统的整体性能和资源利用率。</a:t>
            </a:r>
            <a:endParaRPr lang="en-US" altLang="zh-CN" sz="1200" i="0" dirty="0">
              <a:solidFill>
                <a:srgbClr val="000000"/>
              </a:solidFill>
              <a:effectLst/>
              <a:latin typeface="Inter"/>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i="0" dirty="0">
              <a:solidFill>
                <a:srgbClr val="000000"/>
              </a:solidFill>
              <a:effectLst/>
              <a:latin typeface="Inter"/>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i="0" dirty="0">
                <a:solidFill>
                  <a:srgbClr val="000000"/>
                </a:solidFill>
                <a:effectLst/>
                <a:latin typeface="Inter"/>
              </a:rPr>
              <a:t>如最大匹配问题、最小费用流问题等。同时，网络流的研究也为数据结构的设计和优化提供了理论支持</a:t>
            </a:r>
          </a:p>
          <a:p>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13</a:t>
            </a:fld>
            <a:endParaRPr lang="en-US" altLang="zh-CN"/>
          </a:p>
        </p:txBody>
      </p:sp>
    </p:spTree>
    <p:extLst>
      <p:ext uri="{BB962C8B-B14F-4D97-AF65-F5344CB8AC3E}">
        <p14:creationId xmlns:p14="http://schemas.microsoft.com/office/powerpoint/2010/main" val="282968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这种类型的网络模型有着几个要素：</a:t>
            </a:r>
            <a:endParaRPr lang="en-US" altLang="zh-CN" b="0" i="0" dirty="0">
              <a:effectLst/>
              <a:latin typeface="Inter"/>
            </a:endParaRPr>
          </a:p>
          <a:p>
            <a:r>
              <a:rPr lang="zh-CN" altLang="en-US" b="0" i="0" dirty="0">
                <a:effectLst/>
                <a:latin typeface="Inter"/>
              </a:rPr>
              <a:t>边上的容量，指出它们可以运送多少量；</a:t>
            </a:r>
            <a:endParaRPr lang="en-US" altLang="zh-CN" b="0" i="0" dirty="0">
              <a:effectLst/>
              <a:latin typeface="Inter"/>
            </a:endParaRPr>
          </a:p>
          <a:p>
            <a:r>
              <a:rPr lang="zh-CN" altLang="en-US" b="0" i="0" dirty="0">
                <a:effectLst/>
                <a:latin typeface="Inter"/>
              </a:rPr>
              <a:t>图中的源点，产生交通；</a:t>
            </a:r>
            <a:endParaRPr lang="en-US" altLang="zh-CN" b="0" i="0" dirty="0">
              <a:effectLst/>
              <a:latin typeface="Inter"/>
            </a:endParaRPr>
          </a:p>
          <a:p>
            <a:r>
              <a:rPr lang="zh-CN" altLang="en-US" b="0" i="0" dirty="0">
                <a:effectLst/>
                <a:latin typeface="Inter"/>
              </a:rPr>
              <a:t>图中的汇点（或者终点），它可以 “吸收” 到达的交通量；</a:t>
            </a:r>
            <a:endParaRPr lang="en-US" altLang="zh-CN" b="0" i="0" dirty="0">
              <a:effectLst/>
              <a:latin typeface="Inter"/>
            </a:endParaRPr>
          </a:p>
          <a:p>
            <a:r>
              <a:rPr lang="zh-CN" altLang="en-US" b="0" i="0" dirty="0">
                <a:effectLst/>
                <a:latin typeface="Inter"/>
              </a:rPr>
              <a:t>最后，交通量自身要通过边来输送。</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14</a:t>
            </a:fld>
            <a:endParaRPr lang="en-US" altLang="zh-CN"/>
          </a:p>
        </p:txBody>
      </p:sp>
    </p:spTree>
    <p:extLst>
      <p:ext uri="{BB962C8B-B14F-4D97-AF65-F5344CB8AC3E}">
        <p14:creationId xmlns:p14="http://schemas.microsoft.com/office/powerpoint/2010/main" val="330423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BA65E-FCB9-BEF4-F211-6EB3E675F5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A7DDE4-0417-6343-9F0C-7DD1087F12D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43DE6F-477B-BD8C-127D-A80345F2FB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27B7D95-2F9A-C534-2B7A-A70DECEC94DC}"/>
              </a:ext>
            </a:extLst>
          </p:cNvPr>
          <p:cNvSpPr>
            <a:spLocks noGrp="1"/>
          </p:cNvSpPr>
          <p:nvPr>
            <p:ph type="sldNum" sz="quarter" idx="5"/>
          </p:nvPr>
        </p:nvSpPr>
        <p:spPr/>
        <p:txBody>
          <a:bodyPr/>
          <a:lstStyle/>
          <a:p>
            <a:fld id="{08807865-A043-4449-8EE8-EA77DE073D2E}" type="slidenum">
              <a:rPr lang="zh-CN" altLang="en-US" smtClean="0"/>
              <a:pPr/>
              <a:t>15</a:t>
            </a:fld>
            <a:endParaRPr lang="en-US" altLang="zh-CN"/>
          </a:p>
        </p:txBody>
      </p:sp>
    </p:spTree>
    <p:extLst>
      <p:ext uri="{BB962C8B-B14F-4D97-AF65-F5344CB8AC3E}">
        <p14:creationId xmlns:p14="http://schemas.microsoft.com/office/powerpoint/2010/main" val="322429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C1F23"/>
                </a:solidFill>
                <a:effectLst/>
                <a:latin typeface="Inter"/>
              </a:rPr>
              <a:t>除了</a:t>
            </a:r>
            <a:r>
              <a:rPr lang="en-US" altLang="zh-CN" b="0" i="0" dirty="0">
                <a:solidFill>
                  <a:srgbClr val="1C1F23"/>
                </a:solidFill>
                <a:effectLst/>
                <a:latin typeface="Inter"/>
              </a:rPr>
              <a:t>s</a:t>
            </a:r>
            <a:r>
              <a:rPr lang="zh-CN" altLang="en-US" b="0" i="0" dirty="0">
                <a:solidFill>
                  <a:srgbClr val="1C1F23"/>
                </a:solidFill>
                <a:effectLst/>
                <a:latin typeface="Inter"/>
              </a:rPr>
              <a:t>与</a:t>
            </a:r>
            <a:r>
              <a:rPr lang="en-US" altLang="zh-CN" b="0" i="0" dirty="0">
                <a:solidFill>
                  <a:srgbClr val="1C1F23"/>
                </a:solidFill>
                <a:effectLst/>
                <a:latin typeface="Inter"/>
              </a:rPr>
              <a:t>t</a:t>
            </a:r>
            <a:r>
              <a:rPr lang="zh-CN" altLang="en-US" b="0" i="0" dirty="0">
                <a:solidFill>
                  <a:srgbClr val="1C1F23"/>
                </a:solidFill>
                <a:effectLst/>
                <a:latin typeface="Inter"/>
              </a:rPr>
              <a:t>之外的其他结点叫做内部结点。 </a:t>
            </a:r>
            <a:endParaRPr lang="zh-CN" altLang="en-US" dirty="0"/>
          </a:p>
        </p:txBody>
      </p:sp>
      <p:sp>
        <p:nvSpPr>
          <p:cNvPr id="4" name="灯片编号占位符 3"/>
          <p:cNvSpPr>
            <a:spLocks noGrp="1"/>
          </p:cNvSpPr>
          <p:nvPr>
            <p:ph type="sldNum" sz="quarter" idx="5"/>
          </p:nvPr>
        </p:nvSpPr>
        <p:spPr/>
        <p:txBody>
          <a:bodyPr/>
          <a:lstStyle/>
          <a:p>
            <a:fld id="{08807865-A043-4449-8EE8-EA77DE073D2E}" type="slidenum">
              <a:rPr lang="zh-CN" altLang="en-US" smtClean="0"/>
              <a:pPr/>
              <a:t>16</a:t>
            </a:fld>
            <a:endParaRPr lang="en-US" altLang="zh-CN"/>
          </a:p>
        </p:txBody>
      </p:sp>
    </p:spTree>
    <p:extLst>
      <p:ext uri="{BB962C8B-B14F-4D97-AF65-F5344CB8AC3E}">
        <p14:creationId xmlns:p14="http://schemas.microsoft.com/office/powerpoint/2010/main" val="108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1" y="1"/>
            <a:ext cx="2318993" cy="6879215"/>
          </a:xfrm>
          <a:prstGeom prst="rect">
            <a:avLst/>
          </a:prstGeom>
        </p:spPr>
      </p:pic>
      <p:sp>
        <p:nvSpPr>
          <p:cNvPr id="9" name="矩形 8"/>
          <p:cNvSpPr/>
          <p:nvPr/>
        </p:nvSpPr>
        <p:spPr>
          <a:xfrm>
            <a:off x="0" y="-1"/>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grpSp>
        <p:nvGrpSpPr>
          <p:cNvPr id="2" name="组合 1"/>
          <p:cNvGrpSpPr/>
          <p:nvPr/>
        </p:nvGrpSpPr>
        <p:grpSpPr>
          <a:xfrm>
            <a:off x="443679" y="789084"/>
            <a:ext cx="1385468" cy="5301047"/>
            <a:chOff x="494010" y="778476"/>
            <a:chExt cx="1847290" cy="5301047"/>
          </a:xfrm>
        </p:grpSpPr>
        <p:sp>
          <p:nvSpPr>
            <p:cNvPr id="11" name="文本框 10"/>
            <p:cNvSpPr txBox="1"/>
            <p:nvPr/>
          </p:nvSpPr>
          <p:spPr>
            <a:xfrm>
              <a:off x="1356415" y="778476"/>
              <a:ext cx="984885" cy="3111500"/>
            </a:xfrm>
            <a:prstGeom prst="rect">
              <a:avLst/>
            </a:prstGeom>
            <a:noFill/>
          </p:spPr>
          <p:txBody>
            <a:bodyPr vert="eaVert" wrap="square" rtlCol="0">
              <a:spAutoFit/>
            </a:bodyPr>
            <a:lstStyle/>
            <a:p>
              <a:pPr algn="ctr"/>
              <a:r>
                <a:rPr lang="zh-CN" altLang="en-US" sz="3600" b="0" dirty="0">
                  <a:solidFill>
                    <a:schemeClr val="bg1"/>
                  </a:solidFill>
                  <a:latin typeface="华文隶书" panose="02010800040101010101" pitchFamily="2" charset="-122"/>
                  <a:ea typeface="华文隶书" panose="02010800040101010101" pitchFamily="2" charset="-122"/>
                </a:rPr>
                <a:t>允公允能</a:t>
              </a:r>
            </a:p>
          </p:txBody>
        </p:sp>
        <p:sp>
          <p:nvSpPr>
            <p:cNvPr id="12" name="文本框 11"/>
            <p:cNvSpPr txBox="1"/>
            <p:nvPr/>
          </p:nvSpPr>
          <p:spPr>
            <a:xfrm>
              <a:off x="494010" y="2968023"/>
              <a:ext cx="984885" cy="3111500"/>
            </a:xfrm>
            <a:prstGeom prst="rect">
              <a:avLst/>
            </a:prstGeom>
            <a:noFill/>
          </p:spPr>
          <p:txBody>
            <a:bodyPr vert="eaVert" wrap="square" rtlCol="0">
              <a:spAutoFit/>
            </a:bodyPr>
            <a:lstStyle/>
            <a:p>
              <a:pPr algn="ctr"/>
              <a:r>
                <a:rPr lang="zh-CN" altLang="en-US" sz="3600" b="0" kern="1200" dirty="0">
                  <a:solidFill>
                    <a:schemeClr val="bg1"/>
                  </a:solidFill>
                  <a:latin typeface="华文隶书" panose="02010800040101010101" pitchFamily="2" charset="-122"/>
                  <a:ea typeface="华文隶书" panose="02010800040101010101" pitchFamily="2" charset="-122"/>
                  <a:cs typeface="+mn-cs"/>
                </a:rPr>
                <a:t>日新月异</a:t>
              </a:r>
            </a:p>
          </p:txBody>
        </p:sp>
      </p:grpSp>
      <p:sp>
        <p:nvSpPr>
          <p:cNvPr id="13" name="矩形 12"/>
          <p:cNvSpPr/>
          <p:nvPr/>
        </p:nvSpPr>
        <p:spPr>
          <a:xfrm>
            <a:off x="1" y="-10607"/>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grpSp>
        <p:nvGrpSpPr>
          <p:cNvPr id="14" name="组合 13"/>
          <p:cNvGrpSpPr/>
          <p:nvPr/>
        </p:nvGrpSpPr>
        <p:grpSpPr>
          <a:xfrm>
            <a:off x="7505665" y="445443"/>
            <a:ext cx="1224971" cy="1633295"/>
            <a:chOff x="9995625" y="454847"/>
            <a:chExt cx="1737980" cy="1737980"/>
          </a:xfrm>
        </p:grpSpPr>
        <p:grpSp>
          <p:nvGrpSpPr>
            <p:cNvPr id="15" name="组合 14"/>
            <p:cNvGrpSpPr/>
            <p:nvPr/>
          </p:nvGrpSpPr>
          <p:grpSpPr>
            <a:xfrm>
              <a:off x="10270615" y="719123"/>
              <a:ext cx="1188000" cy="1188000"/>
              <a:chOff x="9655860" y="955908"/>
              <a:chExt cx="1188000" cy="1188000"/>
            </a:xfrm>
          </p:grpSpPr>
          <p:cxnSp>
            <p:nvCxnSpPr>
              <p:cNvPr id="19" name="直接连接符 18"/>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995625" y="454847"/>
              <a:ext cx="1737980" cy="1737980"/>
              <a:chOff x="9655860" y="963609"/>
              <a:chExt cx="1188000" cy="1188000"/>
            </a:xfrm>
          </p:grpSpPr>
          <p:cxnSp>
            <p:nvCxnSpPr>
              <p:cNvPr id="17" name="直接连接符 16"/>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sp>
        <p:nvSpPr>
          <p:cNvPr id="21" name="矩形 20"/>
          <p:cNvSpPr/>
          <p:nvPr/>
        </p:nvSpPr>
        <p:spPr>
          <a:xfrm>
            <a:off x="2395094" y="3397969"/>
            <a:ext cx="6745778" cy="3559269"/>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Tree>
    <p:extLst>
      <p:ext uri="{BB962C8B-B14F-4D97-AF65-F5344CB8AC3E}">
        <p14:creationId xmlns:p14="http://schemas.microsoft.com/office/powerpoint/2010/main" val="21588031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2A19C2C1-D4DB-4696-8BAF-54C2FC2AC49D}" type="slidenum">
              <a:rPr lang="zh-CN" altLang="en-US" smtClean="0"/>
              <a:pPr/>
              <a:t>‹#›</a:t>
            </a:fld>
            <a:endParaRPr lang="en-US" altLang="zh-CN"/>
          </a:p>
        </p:txBody>
      </p:sp>
    </p:spTree>
    <p:extLst>
      <p:ext uri="{BB962C8B-B14F-4D97-AF65-F5344CB8AC3E}">
        <p14:creationId xmlns:p14="http://schemas.microsoft.com/office/powerpoint/2010/main" val="1819056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85544485-DD10-4E97-92E8-0FA449BD0831}" type="slidenum">
              <a:rPr lang="zh-CN" altLang="en-US" smtClean="0"/>
              <a:pPr/>
              <a:t>‹#›</a:t>
            </a:fld>
            <a:endParaRPr lang="en-US" altLang="zh-CN"/>
          </a:p>
        </p:txBody>
      </p:sp>
    </p:spTree>
    <p:extLst>
      <p:ext uri="{BB962C8B-B14F-4D97-AF65-F5344CB8AC3E}">
        <p14:creationId xmlns:p14="http://schemas.microsoft.com/office/powerpoint/2010/main" val="2627255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2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3"/>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85544485-DD10-4E97-92E8-0FA449BD0831}" type="slidenum">
              <a:rPr lang="zh-CN" altLang="en-US" smtClean="0"/>
              <a:pPr/>
              <a:t>‹#›</a:t>
            </a:fld>
            <a:endParaRPr lang="en-US" altLang="zh-CN"/>
          </a:p>
        </p:txBody>
      </p:sp>
    </p:spTree>
    <p:extLst>
      <p:ext uri="{BB962C8B-B14F-4D97-AF65-F5344CB8AC3E}">
        <p14:creationId xmlns:p14="http://schemas.microsoft.com/office/powerpoint/2010/main" val="3927041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20B2A-DA94-4E16-B338-C87AF4BD28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2C644D-757D-4FA2-A226-5920A4221F4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A8C007-B6AD-4812-8F7F-35AB64E1AEC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5DFD5C-1F3D-4FF8-A449-A5233D1E7C1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EE6C0A8-C810-4628-9FF3-D48C2CA00CB9}"/>
              </a:ext>
            </a:extLst>
          </p:cNvPr>
          <p:cNvSpPr>
            <a:spLocks noGrp="1"/>
          </p:cNvSpPr>
          <p:nvPr>
            <p:ph type="sldNum" sz="quarter" idx="12"/>
          </p:nvPr>
        </p:nvSpPr>
        <p:spPr/>
        <p:txBody>
          <a:bodyPr/>
          <a:lstStyle>
            <a:lvl1pPr>
              <a:defRPr/>
            </a:lvl1pPr>
          </a:lstStyle>
          <a:p>
            <a:fld id="{3F698D14-3C8B-43D5-A76D-813E2F3AEEFF}" type="slidenum">
              <a:rPr lang="zh-CN" altLang="en-US"/>
              <a:pPr/>
              <a:t>‹#›</a:t>
            </a:fld>
            <a:endParaRPr lang="en-US" altLang="zh-CN"/>
          </a:p>
        </p:txBody>
      </p:sp>
    </p:spTree>
    <p:extLst>
      <p:ext uri="{BB962C8B-B14F-4D97-AF65-F5344CB8AC3E}">
        <p14:creationId xmlns:p14="http://schemas.microsoft.com/office/powerpoint/2010/main" val="299044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C9CD1-D324-4280-8C57-9EB7F09A4141}"/>
              </a:ext>
            </a:extLst>
          </p:cNvPr>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AD605E-51C1-4E56-8B76-31DEDB3DAA64}"/>
              </a:ext>
            </a:extLst>
          </p:cNvPr>
          <p:cNvSpPr>
            <a:spLocks noGrp="1"/>
          </p:cNvSpPr>
          <p:nvPr>
            <p:ph type="body" sz="half" idx="1"/>
          </p:nvPr>
        </p:nvSpPr>
        <p:spPr>
          <a:xfrm>
            <a:off x="11826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FC0052B-EE56-4D0B-B3CA-BB0A5D20BF7F}"/>
              </a:ext>
            </a:extLst>
          </p:cNvPr>
          <p:cNvSpPr>
            <a:spLocks noGrp="1"/>
          </p:cNvSpPr>
          <p:nvPr>
            <p:ph sz="half" idx="2"/>
          </p:nvPr>
        </p:nvSpPr>
        <p:spPr>
          <a:xfrm>
            <a:off x="5145088" y="2017713"/>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FFA58BF-8C34-4C19-A92A-4DE12E22866C}"/>
              </a:ext>
            </a:extLst>
          </p:cNvPr>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D868C1FC-3E49-4D74-B762-0E518CEB4C7C}"/>
              </a:ext>
            </a:extLst>
          </p:cNvPr>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138941F-912E-44FB-B8AD-6FA68B5024D4}"/>
              </a:ext>
            </a:extLst>
          </p:cNvPr>
          <p:cNvSpPr>
            <a:spLocks noGrp="1"/>
          </p:cNvSpPr>
          <p:nvPr>
            <p:ph type="sldNum" sz="quarter" idx="12"/>
          </p:nvPr>
        </p:nvSpPr>
        <p:spPr>
          <a:xfrm>
            <a:off x="6781800" y="6324600"/>
            <a:ext cx="1905000" cy="457200"/>
          </a:xfrm>
        </p:spPr>
        <p:txBody>
          <a:bodyPr/>
          <a:lstStyle>
            <a:lvl1pPr>
              <a:defRPr/>
            </a:lvl1pPr>
          </a:lstStyle>
          <a:p>
            <a:fld id="{EEF279B8-00FA-4528-A662-9344B36D4436}" type="slidenum">
              <a:rPr lang="zh-CN" altLang="en-US"/>
              <a:pPr/>
              <a:t>‹#›</a:t>
            </a:fld>
            <a:endParaRPr lang="en-US" altLang="zh-CN"/>
          </a:p>
        </p:txBody>
      </p:sp>
    </p:spTree>
    <p:extLst>
      <p:ext uri="{BB962C8B-B14F-4D97-AF65-F5344CB8AC3E}">
        <p14:creationId xmlns:p14="http://schemas.microsoft.com/office/powerpoint/2010/main" val="379463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865023" y="-5304"/>
            <a:ext cx="2318993" cy="6879215"/>
          </a:xfrm>
          <a:prstGeom prst="rect">
            <a:avLst/>
          </a:prstGeom>
        </p:spPr>
      </p:pic>
      <p:sp>
        <p:nvSpPr>
          <p:cNvPr id="12" name="矩形 11"/>
          <p:cNvSpPr/>
          <p:nvPr/>
        </p:nvSpPr>
        <p:spPr>
          <a:xfrm>
            <a:off x="865022" y="-5305"/>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20" name="矩形 19"/>
          <p:cNvSpPr/>
          <p:nvPr/>
        </p:nvSpPr>
        <p:spPr>
          <a:xfrm>
            <a:off x="865021" y="1"/>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21" name="矩形 20"/>
          <p:cNvSpPr/>
          <p:nvPr/>
        </p:nvSpPr>
        <p:spPr>
          <a:xfrm>
            <a:off x="3247518" y="3813436"/>
            <a:ext cx="5896482" cy="3111155"/>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spTree>
    <p:extLst>
      <p:ext uri="{BB962C8B-B14F-4D97-AF65-F5344CB8AC3E}">
        <p14:creationId xmlns:p14="http://schemas.microsoft.com/office/powerpoint/2010/main" val="77493571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bg>
      <p:bgPr>
        <a:gradFill>
          <a:gsLst>
            <a:gs pos="11000">
              <a:srgbClr val="7E0C6E">
                <a:alpha val="75000"/>
              </a:srgbClr>
            </a:gs>
            <a:gs pos="100000">
              <a:srgbClr val="7E0C6E"/>
            </a:gs>
          </a:gsLst>
          <a:lin ang="5400000" scaled="1"/>
        </a:gradFill>
        <a:effectLst/>
      </p:bgPr>
    </p:bg>
    <p:spTree>
      <p:nvGrpSpPr>
        <p:cNvPr id="1" name=""/>
        <p:cNvGrpSpPr/>
        <p:nvPr/>
      </p:nvGrpSpPr>
      <p:grpSpPr>
        <a:xfrm>
          <a:off x="0" y="0"/>
          <a:ext cx="0" cy="0"/>
          <a:chOff x="0" y="0"/>
          <a:chExt cx="0" cy="0"/>
        </a:xfrm>
      </p:grpSpPr>
      <p:grpSp>
        <p:nvGrpSpPr>
          <p:cNvPr id="10" name="组合 9"/>
          <p:cNvGrpSpPr/>
          <p:nvPr/>
        </p:nvGrpSpPr>
        <p:grpSpPr>
          <a:xfrm flipH="1">
            <a:off x="1260248" y="0"/>
            <a:ext cx="173903" cy="3276600"/>
            <a:chOff x="4399082" y="1624876"/>
            <a:chExt cx="231871" cy="3276600"/>
          </a:xfrm>
        </p:grpSpPr>
        <p:cxnSp>
          <p:nvCxnSpPr>
            <p:cNvPr id="11" name="直接连接符 10"/>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5564838" y="-417609"/>
            <a:ext cx="5769913" cy="769321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Tree>
    <p:extLst>
      <p:ext uri="{BB962C8B-B14F-4D97-AF65-F5344CB8AC3E}">
        <p14:creationId xmlns:p14="http://schemas.microsoft.com/office/powerpoint/2010/main" val="85554085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9788" r="40189"/>
          <a:stretch>
            <a:fillRect/>
          </a:stretch>
        </p:blipFill>
        <p:spPr>
          <a:xfrm>
            <a:off x="6825007" y="1"/>
            <a:ext cx="2318993" cy="6879215"/>
          </a:xfrm>
          <a:prstGeom prst="rect">
            <a:avLst/>
          </a:prstGeom>
        </p:spPr>
      </p:pic>
      <p:sp>
        <p:nvSpPr>
          <p:cNvPr id="9" name="矩形 8"/>
          <p:cNvSpPr/>
          <p:nvPr/>
        </p:nvSpPr>
        <p:spPr>
          <a:xfrm>
            <a:off x="6848476" y="1"/>
            <a:ext cx="2318993" cy="6879215"/>
          </a:xfrm>
          <a:prstGeom prst="rect">
            <a:avLst/>
          </a:prstGeom>
          <a:solidFill>
            <a:srgbClr val="7E0C6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grpSp>
        <p:nvGrpSpPr>
          <p:cNvPr id="14" name="组合 13"/>
          <p:cNvGrpSpPr/>
          <p:nvPr/>
        </p:nvGrpSpPr>
        <p:grpSpPr>
          <a:xfrm rot="16200000">
            <a:off x="344703" y="945768"/>
            <a:ext cx="1633295" cy="1224971"/>
            <a:chOff x="9995625" y="454847"/>
            <a:chExt cx="1737980" cy="1737980"/>
          </a:xfrm>
        </p:grpSpPr>
        <p:grpSp>
          <p:nvGrpSpPr>
            <p:cNvPr id="15" name="组合 14"/>
            <p:cNvGrpSpPr/>
            <p:nvPr/>
          </p:nvGrpSpPr>
          <p:grpSpPr>
            <a:xfrm>
              <a:off x="10270615" y="719123"/>
              <a:ext cx="1188000" cy="1188000"/>
              <a:chOff x="9655860" y="955908"/>
              <a:chExt cx="1188000" cy="1188000"/>
            </a:xfrm>
          </p:grpSpPr>
          <p:cxnSp>
            <p:nvCxnSpPr>
              <p:cNvPr id="19" name="直接连接符 18"/>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a:off x="10230734" y="1549908"/>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995625" y="454847"/>
              <a:ext cx="1737980" cy="1737980"/>
              <a:chOff x="9655860" y="963609"/>
              <a:chExt cx="1188000" cy="1188000"/>
            </a:xfrm>
          </p:grpSpPr>
          <p:cxnSp>
            <p:nvCxnSpPr>
              <p:cNvPr id="17" name="直接连接符 16"/>
              <p:cNvCxnSpPr/>
              <p:nvPr/>
            </p:nvCxnSpPr>
            <p:spPr>
              <a:xfrm>
                <a:off x="9655860" y="973770"/>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10236976" y="1557609"/>
                <a:ext cx="1188000" cy="0"/>
              </a:xfrm>
              <a:prstGeom prst="line">
                <a:avLst/>
              </a:prstGeom>
              <a:ln w="381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a:off x="7292156" y="789084"/>
            <a:ext cx="1385468" cy="5301047"/>
            <a:chOff x="494010" y="778476"/>
            <a:chExt cx="1847290" cy="5301047"/>
          </a:xfrm>
        </p:grpSpPr>
        <p:sp>
          <p:nvSpPr>
            <p:cNvPr id="22" name="文本框 21"/>
            <p:cNvSpPr txBox="1"/>
            <p:nvPr/>
          </p:nvSpPr>
          <p:spPr>
            <a:xfrm>
              <a:off x="1356415" y="778476"/>
              <a:ext cx="984885" cy="3111500"/>
            </a:xfrm>
            <a:prstGeom prst="rect">
              <a:avLst/>
            </a:prstGeom>
            <a:noFill/>
          </p:spPr>
          <p:txBody>
            <a:bodyPr vert="eaVert" wrap="square" rtlCol="0">
              <a:spAutoFit/>
            </a:bodyPr>
            <a:lstStyle/>
            <a:p>
              <a:pPr algn="ctr"/>
              <a:r>
                <a:rPr lang="zh-CN" altLang="en-US" sz="3600" b="0" dirty="0">
                  <a:solidFill>
                    <a:schemeClr val="bg1"/>
                  </a:solidFill>
                  <a:latin typeface="华文隶书" panose="02010800040101010101" pitchFamily="2" charset="-122"/>
                  <a:ea typeface="华文隶书" panose="02010800040101010101" pitchFamily="2" charset="-122"/>
                </a:rPr>
                <a:t>允公允能</a:t>
              </a:r>
            </a:p>
          </p:txBody>
        </p:sp>
        <p:sp>
          <p:nvSpPr>
            <p:cNvPr id="23" name="文本框 22"/>
            <p:cNvSpPr txBox="1"/>
            <p:nvPr/>
          </p:nvSpPr>
          <p:spPr>
            <a:xfrm>
              <a:off x="494010" y="2968023"/>
              <a:ext cx="984885" cy="3111500"/>
            </a:xfrm>
            <a:prstGeom prst="rect">
              <a:avLst/>
            </a:prstGeom>
            <a:noFill/>
          </p:spPr>
          <p:txBody>
            <a:bodyPr vert="eaVert" wrap="square" rtlCol="0">
              <a:spAutoFit/>
            </a:bodyPr>
            <a:lstStyle/>
            <a:p>
              <a:pPr algn="ctr"/>
              <a:r>
                <a:rPr lang="zh-CN" altLang="en-US" sz="3600" b="0" kern="1200" dirty="0">
                  <a:solidFill>
                    <a:schemeClr val="bg1"/>
                  </a:solidFill>
                  <a:latin typeface="华文隶书" panose="02010800040101010101" pitchFamily="2" charset="-122"/>
                  <a:ea typeface="华文隶书" panose="02010800040101010101" pitchFamily="2" charset="-122"/>
                  <a:cs typeface="+mn-cs"/>
                </a:rPr>
                <a:t>日新月异</a:t>
              </a:r>
            </a:p>
          </p:txBody>
        </p:sp>
      </p:grpSp>
      <p:sp>
        <p:nvSpPr>
          <p:cNvPr id="12" name="矩形 11"/>
          <p:cNvSpPr/>
          <p:nvPr/>
        </p:nvSpPr>
        <p:spPr>
          <a:xfrm>
            <a:off x="6825007" y="-10607"/>
            <a:ext cx="2318993" cy="6879215"/>
          </a:xfrm>
          <a:prstGeom prst="rect">
            <a:avLst/>
          </a:prstGeom>
          <a:solidFill>
            <a:srgbClr val="7E0C6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24" name="矩形 23"/>
          <p:cNvSpPr/>
          <p:nvPr/>
        </p:nvSpPr>
        <p:spPr>
          <a:xfrm>
            <a:off x="117766" y="3380899"/>
            <a:ext cx="6745778" cy="3559269"/>
          </a:xfrm>
          <a:prstGeom prst="rect">
            <a:avLst/>
          </a:prstGeom>
          <a:blipFill dpi="0" rotWithShape="1">
            <a:blip r:embed="rId3">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Tree>
    <p:extLst>
      <p:ext uri="{BB962C8B-B14F-4D97-AF65-F5344CB8AC3E}">
        <p14:creationId xmlns:p14="http://schemas.microsoft.com/office/powerpoint/2010/main" val="377906210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grpSp>
        <p:nvGrpSpPr>
          <p:cNvPr id="139" name="组合 138"/>
          <p:cNvGrpSpPr/>
          <p:nvPr/>
        </p:nvGrpSpPr>
        <p:grpSpPr>
          <a:xfrm flipH="1">
            <a:off x="397300" y="1"/>
            <a:ext cx="63360" cy="1193800"/>
            <a:chOff x="4399082" y="1624876"/>
            <a:chExt cx="231871" cy="3276600"/>
          </a:xfrm>
        </p:grpSpPr>
        <p:cxnSp>
          <p:nvCxnSpPr>
            <p:cNvPr id="140" name="直接连接符 139"/>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grpSp>
        <p:nvGrpSpPr>
          <p:cNvPr id="2" name="组合 1"/>
          <p:cNvGrpSpPr/>
          <p:nvPr/>
        </p:nvGrpSpPr>
        <p:grpSpPr>
          <a:xfrm>
            <a:off x="-23979" y="6359109"/>
            <a:ext cx="9230491" cy="224782"/>
            <a:chOff x="-31973" y="6359109"/>
            <a:chExt cx="12307321" cy="224782"/>
          </a:xfrm>
        </p:grpSpPr>
        <p:grpSp>
          <p:nvGrpSpPr>
            <p:cNvPr id="11" name="组合 10"/>
            <p:cNvGrpSpPr/>
            <p:nvPr/>
          </p:nvGrpSpPr>
          <p:grpSpPr>
            <a:xfrm>
              <a:off x="-31973" y="6414350"/>
              <a:ext cx="9656823" cy="114300"/>
              <a:chOff x="-111800" y="6407270"/>
              <a:chExt cx="9656823" cy="114300"/>
            </a:xfrm>
          </p:grpSpPr>
          <p:cxnSp>
            <p:nvCxnSpPr>
              <p:cNvPr id="12" name="直接连接符 11"/>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1597706" y="6414350"/>
              <a:ext cx="677642" cy="114300"/>
              <a:chOff x="11597706" y="6414350"/>
              <a:chExt cx="677642" cy="114300"/>
            </a:xfrm>
          </p:grpSpPr>
          <p:cxnSp>
            <p:nvCxnSpPr>
              <p:cNvPr id="128" name="直接连接符 127"/>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6" name="图片 135"/>
            <p:cNvPicPr>
              <a:picLocks noChangeAspect="1"/>
            </p:cNvPicPr>
            <p:nvPr/>
          </p:nvPicPr>
          <p:blipFill>
            <a:blip r:embed="rId3">
              <a:duotone>
                <a:schemeClr val="accent4">
                  <a:shade val="45000"/>
                  <a:satMod val="135000"/>
                </a:schemeClr>
                <a:prstClr val="white"/>
              </a:duotone>
            </a:blip>
            <a:stretch>
              <a:fillRect/>
            </a:stretch>
          </p:blipFill>
          <p:spPr>
            <a:xfrm>
              <a:off x="9749032" y="6359109"/>
              <a:ext cx="1554456" cy="224782"/>
            </a:xfrm>
            <a:prstGeom prst="rect">
              <a:avLst/>
            </a:prstGeom>
          </p:spPr>
        </p:pic>
      </p:grpSp>
    </p:spTree>
    <p:extLst>
      <p:ext uri="{BB962C8B-B14F-4D97-AF65-F5344CB8AC3E}">
        <p14:creationId xmlns:p14="http://schemas.microsoft.com/office/powerpoint/2010/main" val="16717810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25766" y="160806"/>
            <a:ext cx="10595531" cy="6697194"/>
          </a:xfrm>
          <a:prstGeom prst="rect">
            <a:avLst/>
          </a:prstGeom>
        </p:spPr>
      </p:pic>
      <p:grpSp>
        <p:nvGrpSpPr>
          <p:cNvPr id="132" name="组合 131"/>
          <p:cNvGrpSpPr/>
          <p:nvPr/>
        </p:nvGrpSpPr>
        <p:grpSpPr>
          <a:xfrm flipH="1">
            <a:off x="397300" y="1"/>
            <a:ext cx="63360" cy="1193800"/>
            <a:chOff x="4399082" y="1624876"/>
            <a:chExt cx="231871" cy="3276600"/>
          </a:xfrm>
        </p:grpSpPr>
        <p:cxnSp>
          <p:nvCxnSpPr>
            <p:cNvPr id="133" name="直接连接符 132"/>
            <p:cNvCxnSpPr/>
            <p:nvPr/>
          </p:nvCxnSpPr>
          <p:spPr>
            <a:xfrm rot="5400000" flipV="1">
              <a:off x="2992653" y="3263176"/>
              <a:ext cx="327660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5400000" flipV="1">
              <a:off x="3608507" y="2415451"/>
              <a:ext cx="1581150" cy="0"/>
            </a:xfrm>
            <a:prstGeom prst="line">
              <a:avLst/>
            </a:prstGeom>
            <a:ln w="38100">
              <a:gradFill>
                <a:gsLst>
                  <a:gs pos="11000">
                    <a:srgbClr val="7E0C6E">
                      <a:alpha val="0"/>
                    </a:srgbClr>
                  </a:gs>
                  <a:gs pos="100000">
                    <a:srgbClr val="7E0C6E"/>
                  </a:gs>
                </a:gsLst>
                <a:lin ang="10800000" scaled="0"/>
              </a:gradFill>
            </a:ln>
          </p:spPr>
          <p:style>
            <a:lnRef idx="1">
              <a:schemeClr val="accent1"/>
            </a:lnRef>
            <a:fillRef idx="0">
              <a:schemeClr val="accent1"/>
            </a:fillRef>
            <a:effectRef idx="0">
              <a:schemeClr val="accent1"/>
            </a:effectRef>
            <a:fontRef idx="minor">
              <a:schemeClr val="tx1"/>
            </a:fontRef>
          </p:style>
        </p:cxnSp>
      </p:grpSp>
      <p:pic>
        <p:nvPicPr>
          <p:cNvPr id="135" name="图片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7328" y="524137"/>
            <a:ext cx="1251523" cy="481027"/>
          </a:xfrm>
          <a:prstGeom prst="rect">
            <a:avLst/>
          </a:prstGeom>
        </p:spPr>
      </p:pic>
      <p:grpSp>
        <p:nvGrpSpPr>
          <p:cNvPr id="136" name="组合 135"/>
          <p:cNvGrpSpPr/>
          <p:nvPr/>
        </p:nvGrpSpPr>
        <p:grpSpPr>
          <a:xfrm>
            <a:off x="-23979" y="6359109"/>
            <a:ext cx="9230491" cy="224782"/>
            <a:chOff x="-31973" y="6359109"/>
            <a:chExt cx="12307321" cy="224782"/>
          </a:xfrm>
        </p:grpSpPr>
        <p:grpSp>
          <p:nvGrpSpPr>
            <p:cNvPr id="137" name="组合 136"/>
            <p:cNvGrpSpPr/>
            <p:nvPr/>
          </p:nvGrpSpPr>
          <p:grpSpPr>
            <a:xfrm>
              <a:off x="-31973" y="6414350"/>
              <a:ext cx="9656823" cy="114300"/>
              <a:chOff x="-111800" y="6407270"/>
              <a:chExt cx="9656823" cy="114300"/>
            </a:xfrm>
          </p:grpSpPr>
          <p:cxnSp>
            <p:nvCxnSpPr>
              <p:cNvPr id="148" name="直接连接符 147"/>
              <p:cNvCxnSpPr/>
              <p:nvPr/>
            </p:nvCxnSpPr>
            <p:spPr>
              <a:xfrm flipH="1">
                <a:off x="-1118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709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576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1423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2270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3117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3964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4811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56587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6505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73529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8200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9047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9894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10741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1588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12435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13282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14129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14976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5823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16671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17518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a:off x="18365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19212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200593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20906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217535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22600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23447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24294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25141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5989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6836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27683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8530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29377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30224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31071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31918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32765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H="1">
                <a:off x="33612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flipH="1">
                <a:off x="344600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H="1">
                <a:off x="35307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H="1">
                <a:off x="361541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H="1">
                <a:off x="37001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37848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38695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a:off x="39542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40389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41236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H="1">
                <a:off x="42083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42930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44625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43778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45472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H="1">
                <a:off x="46319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47166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48013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488606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H="1">
                <a:off x="49707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flipH="1">
                <a:off x="505548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H="1">
                <a:off x="51401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52249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53096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53943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flipH="1">
                <a:off x="54790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H="1">
                <a:off x="55637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56484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57331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58178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59025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H="1">
                <a:off x="59872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60719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H="1">
                <a:off x="61567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a:off x="62414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a:off x="632612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flipH="1">
                <a:off x="64108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649554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H="1">
                <a:off x="65802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flipH="1">
                <a:off x="66649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H="1">
                <a:off x="67496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a:off x="68343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69190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H="1">
                <a:off x="70038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70885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71732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72579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73426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H="1">
                <a:off x="7427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75120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H="1">
                <a:off x="75967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768147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776618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a:off x="7850896"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a:off x="793560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flipH="1">
                <a:off x="802031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flipH="1">
                <a:off x="8105025"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flipH="1">
                <a:off x="818973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flipH="1">
                <a:off x="8274444"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flipH="1">
                <a:off x="835915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a:off x="8443863"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flipH="1">
                <a:off x="852857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flipH="1">
                <a:off x="8613282"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flipH="1">
                <a:off x="869799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flipH="1">
                <a:off x="8782701"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flipH="1">
                <a:off x="886741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8952120"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903682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9121539"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flipH="1">
                <a:off x="92062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H="1">
                <a:off x="929095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a:off x="9375667"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H="1">
                <a:off x="9460348" y="640727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11597706" y="6414350"/>
              <a:ext cx="677642" cy="114300"/>
              <a:chOff x="11597706" y="6414350"/>
              <a:chExt cx="677642" cy="114300"/>
            </a:xfrm>
          </p:grpSpPr>
          <p:cxnSp>
            <p:nvCxnSpPr>
              <p:cNvPr id="140" name="直接连接符 139"/>
              <p:cNvCxnSpPr/>
              <p:nvPr/>
            </p:nvCxnSpPr>
            <p:spPr>
              <a:xfrm flipH="1">
                <a:off x="1159770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11682416"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1176712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11851835"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1193654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12021254"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1210596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12190673" y="6414350"/>
                <a:ext cx="84675" cy="114300"/>
              </a:xfrm>
              <a:prstGeom prst="line">
                <a:avLst/>
              </a:prstGeom>
              <a:ln w="9525">
                <a:solidFill>
                  <a:srgbClr val="7E0C6E">
                    <a:alpha val="20000"/>
                  </a:srgbClr>
                </a:solidFill>
              </a:ln>
            </p:spPr>
            <p:style>
              <a:lnRef idx="1">
                <a:schemeClr val="accent1"/>
              </a:lnRef>
              <a:fillRef idx="0">
                <a:schemeClr val="accent1"/>
              </a:fillRef>
              <a:effectRef idx="0">
                <a:schemeClr val="accent1"/>
              </a:effectRef>
              <a:fontRef idx="minor">
                <a:schemeClr val="tx1"/>
              </a:fontRef>
            </p:style>
          </p:cxnSp>
        </p:grpSp>
        <p:pic>
          <p:nvPicPr>
            <p:cNvPr id="139" name="图片 138"/>
            <p:cNvPicPr>
              <a:picLocks noChangeAspect="1"/>
            </p:cNvPicPr>
            <p:nvPr/>
          </p:nvPicPr>
          <p:blipFill>
            <a:blip r:embed="rId4">
              <a:duotone>
                <a:schemeClr val="accent4">
                  <a:shade val="45000"/>
                  <a:satMod val="135000"/>
                </a:schemeClr>
                <a:prstClr val="white"/>
              </a:duotone>
            </a:blip>
            <a:stretch>
              <a:fillRect/>
            </a:stretch>
          </p:blipFill>
          <p:spPr>
            <a:xfrm>
              <a:off x="9749032" y="6359109"/>
              <a:ext cx="1554456" cy="224782"/>
            </a:xfrm>
            <a:prstGeom prst="rect">
              <a:avLst/>
            </a:prstGeom>
          </p:spPr>
        </p:pic>
      </p:grpSp>
    </p:spTree>
    <p:extLst>
      <p:ext uri="{BB962C8B-B14F-4D97-AF65-F5344CB8AC3E}">
        <p14:creationId xmlns:p14="http://schemas.microsoft.com/office/powerpoint/2010/main" val="44966515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4E58EDE1-B194-40B2-A6A4-127A532AFAF6}" type="slidenum">
              <a:rPr lang="zh-CN" altLang="en-US" smtClean="0"/>
              <a:pPr/>
              <a:t>‹#›</a:t>
            </a:fld>
            <a:endParaRPr lang="en-US" altLang="zh-CN"/>
          </a:p>
        </p:txBody>
      </p:sp>
    </p:spTree>
    <p:extLst>
      <p:ext uri="{BB962C8B-B14F-4D97-AF65-F5344CB8AC3E}">
        <p14:creationId xmlns:p14="http://schemas.microsoft.com/office/powerpoint/2010/main" val="37644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351CFBA7-AC89-4C07-957D-51937367C928}" type="slidenum">
              <a:rPr lang="zh-CN" altLang="en-US" smtClean="0"/>
              <a:pPr/>
              <a:t>‹#›</a:t>
            </a:fld>
            <a:endParaRPr lang="en-US" altLang="zh-CN"/>
          </a:p>
        </p:txBody>
      </p:sp>
    </p:spTree>
    <p:extLst>
      <p:ext uri="{BB962C8B-B14F-4D97-AF65-F5344CB8AC3E}">
        <p14:creationId xmlns:p14="http://schemas.microsoft.com/office/powerpoint/2010/main" val="129244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9AC7CCD1-5F1E-48B6-8C3C-380EC9EFF056}" type="slidenum">
              <a:rPr lang="zh-CN" altLang="en-US" smtClean="0"/>
              <a:pPr/>
              <a:t>‹#›</a:t>
            </a:fld>
            <a:endParaRPr lang="en-US" altLang="zh-CN"/>
          </a:p>
        </p:txBody>
      </p:sp>
    </p:spTree>
    <p:extLst>
      <p:ext uri="{BB962C8B-B14F-4D97-AF65-F5344CB8AC3E}">
        <p14:creationId xmlns:p14="http://schemas.microsoft.com/office/powerpoint/2010/main" val="37531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544485-DD10-4E97-92E8-0FA449BD0831}" type="slidenum">
              <a:rPr lang="zh-CN" altLang="en-US" smtClean="0"/>
              <a:pPr/>
              <a:t>‹#›</a:t>
            </a:fld>
            <a:endParaRPr lang="en-US" altLang="zh-CN"/>
          </a:p>
        </p:txBody>
      </p:sp>
    </p:spTree>
    <p:extLst>
      <p:ext uri="{BB962C8B-B14F-4D97-AF65-F5344CB8AC3E}">
        <p14:creationId xmlns:p14="http://schemas.microsoft.com/office/powerpoint/2010/main" val="10267182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oleObject" Target="../embeddings/oleObject4.bin"/><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wmf"/></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0.wmf"/><Relationship Id="rId5" Type="http://schemas.openxmlformats.org/officeDocument/2006/relationships/oleObject" Target="../embeddings/oleObject7.bin"/><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2.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3.wmf"/><Relationship Id="rId5" Type="http://schemas.openxmlformats.org/officeDocument/2006/relationships/oleObject" Target="../embeddings/oleObject9.bin"/><Relationship Id="rId4" Type="http://schemas.openxmlformats.org/officeDocument/2006/relationships/image" Target="../media/image42.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wmf"/></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0.bin"/><Relationship Id="rId1" Type="http://schemas.openxmlformats.org/officeDocument/2006/relationships/slideLayout" Target="../slideLayouts/slideLayout5.xml"/><Relationship Id="rId6" Type="http://schemas.openxmlformats.org/officeDocument/2006/relationships/oleObject" Target="../embeddings/oleObject12.bin"/><Relationship Id="rId5" Type="http://schemas.openxmlformats.org/officeDocument/2006/relationships/image" Target="../media/image48.wmf"/><Relationship Id="rId4" Type="http://schemas.openxmlformats.org/officeDocument/2006/relationships/oleObject" Target="../embeddings/oleObject11.bin"/><Relationship Id="rId9" Type="http://schemas.openxmlformats.org/officeDocument/2006/relationships/image" Target="../media/image50.wmf"/></Relationships>
</file>

<file path=ppt/slides/_rels/slide5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4.bin"/><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wmf"/></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1.wmf"/><Relationship Id="rId5" Type="http://schemas.openxmlformats.org/officeDocument/2006/relationships/oleObject" Target="../embeddings/oleObject17.bin"/><Relationship Id="rId4" Type="http://schemas.openxmlformats.org/officeDocument/2006/relationships/image" Target="../media/image60.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wmf"/></Relationships>
</file>

<file path=ppt/slides/_rels/slide64.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0.bin"/><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21.bin"/><Relationship Id="rId1" Type="http://schemas.openxmlformats.org/officeDocument/2006/relationships/slideLayout" Target="../slideLayouts/slideLayout5.xml"/><Relationship Id="rId5" Type="http://schemas.openxmlformats.org/officeDocument/2006/relationships/image" Target="../media/image73.wmf"/><Relationship Id="rId4" Type="http://schemas.openxmlformats.org/officeDocument/2006/relationships/oleObject" Target="../embeddings/oleObject22.bin"/></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23.bin"/><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oleObject" Target="../embeddings/oleObject24.bin"/><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040">
            <a:extLst>
              <a:ext uri="{FF2B5EF4-FFF2-40B4-BE49-F238E27FC236}">
                <a16:creationId xmlns:a16="http://schemas.microsoft.com/office/drawing/2014/main" id="{EBF4C031-257C-43A9-B6F7-5C789E9CD68F}"/>
              </a:ext>
            </a:extLst>
          </p:cNvPr>
          <p:cNvSpPr>
            <a:spLocks noGrp="1" noChangeArrowheads="1"/>
          </p:cNvSpPr>
          <p:nvPr>
            <p:ph type="sldNum" sz="quarter" idx="4294967295"/>
          </p:nvPr>
        </p:nvSpPr>
        <p:spPr>
          <a:xfrm>
            <a:off x="7086600" y="6356350"/>
            <a:ext cx="2057400" cy="365125"/>
          </a:xfrm>
        </p:spPr>
        <p:txBody>
          <a:bodyPr/>
          <a:lstStyle/>
          <a:p>
            <a:fld id="{50961137-E016-41A4-9E9C-EBACD896B6EC}" type="slidenum">
              <a:rPr lang="zh-CN" altLang="en-US"/>
              <a:pPr/>
              <a:t>1</a:t>
            </a:fld>
            <a:endParaRPr lang="en-US" altLang="zh-CN"/>
          </a:p>
        </p:txBody>
      </p:sp>
      <p:sp>
        <p:nvSpPr>
          <p:cNvPr id="5" name="Rectangle 2">
            <a:extLst>
              <a:ext uri="{FF2B5EF4-FFF2-40B4-BE49-F238E27FC236}">
                <a16:creationId xmlns:a16="http://schemas.microsoft.com/office/drawing/2014/main" id="{F17A0B89-8321-D9CC-E4A7-1AEA9FC3D547}"/>
              </a:ext>
            </a:extLst>
          </p:cNvPr>
          <p:cNvSpPr txBox="1">
            <a:spLocks noChangeArrowheads="1"/>
          </p:cNvSpPr>
          <p:nvPr/>
        </p:nvSpPr>
        <p:spPr>
          <a:xfrm>
            <a:off x="1093185" y="2329969"/>
            <a:ext cx="8064500" cy="108108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3600" dirty="0">
                <a:solidFill>
                  <a:srgbClr val="800000"/>
                </a:solidFill>
                <a:effectLst>
                  <a:outerShdw blurRad="38100" dist="38100" dir="2700000" algn="tl">
                    <a:srgbClr val="C0C0C0"/>
                  </a:outerShdw>
                </a:effectLst>
                <a:latin typeface="黑体" pitchFamily="2" charset="-122"/>
                <a:ea typeface="黑体" pitchFamily="2" charset="-122"/>
              </a:rPr>
              <a:t>第七章 网络流</a:t>
            </a:r>
          </a:p>
        </p:txBody>
      </p:sp>
      <p:pic>
        <p:nvPicPr>
          <p:cNvPr id="7" name="图片 6">
            <a:extLst>
              <a:ext uri="{FF2B5EF4-FFF2-40B4-BE49-F238E27FC236}">
                <a16:creationId xmlns:a16="http://schemas.microsoft.com/office/drawing/2014/main" id="{7B2F9CDC-3424-31D6-CF14-3C258B5103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2921" y="969318"/>
            <a:ext cx="2665029" cy="768235"/>
          </a:xfrm>
          <a:prstGeom prst="rect">
            <a:avLst/>
          </a:prstGeom>
        </p:spPr>
      </p:pic>
      <p:sp>
        <p:nvSpPr>
          <p:cNvPr id="8" name="文本框 7">
            <a:extLst>
              <a:ext uri="{FF2B5EF4-FFF2-40B4-BE49-F238E27FC236}">
                <a16:creationId xmlns:a16="http://schemas.microsoft.com/office/drawing/2014/main" id="{FD223D91-265B-313F-8898-F40B4A34F7AE}"/>
              </a:ext>
            </a:extLst>
          </p:cNvPr>
          <p:cNvSpPr txBox="1"/>
          <p:nvPr/>
        </p:nvSpPr>
        <p:spPr>
          <a:xfrm>
            <a:off x="2935272" y="3716300"/>
            <a:ext cx="4665406" cy="966547"/>
          </a:xfrm>
          <a:prstGeom prst="rect">
            <a:avLst/>
          </a:prstGeom>
          <a:noFill/>
        </p:spPr>
        <p:txBody>
          <a:bodyPr wrap="square">
            <a:spAutoFit/>
          </a:bodyPr>
          <a:lstStyle/>
          <a:p>
            <a:pPr algn="ctr">
              <a:lnSpc>
                <a:spcPct val="150000"/>
              </a:lnSpc>
            </a:pPr>
            <a:r>
              <a:rPr kumimoji="1" lang="zh-CN" altLang="en-US" sz="2000" dirty="0"/>
              <a:t>授课人：乔亚琼</a:t>
            </a:r>
          </a:p>
          <a:p>
            <a:pPr algn="ctr">
              <a:lnSpc>
                <a:spcPct val="150000"/>
              </a:lnSpc>
            </a:pPr>
            <a:r>
              <a:rPr kumimoji="1" lang="en-US" altLang="zh-CN" sz="2000" dirty="0"/>
              <a:t>2025</a:t>
            </a:r>
            <a:r>
              <a:rPr kumimoji="1" lang="zh-CN" altLang="en-US" sz="2000" dirty="0"/>
              <a:t>年</a:t>
            </a:r>
            <a:r>
              <a:rPr kumimoji="1" lang="en-US" altLang="zh-CN" sz="2000" dirty="0"/>
              <a:t>5</a:t>
            </a:r>
            <a:r>
              <a:rPr kumimoji="1" lang="zh-CN" altLang="en-US" sz="2000" dirty="0"/>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70CD1-A12F-D4C4-DE2F-64AD8E3FEF30}"/>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3AEEC6DE-E844-3E9D-6AC6-49D475B297AF}"/>
              </a:ext>
            </a:extLst>
          </p:cNvPr>
          <p:cNvSpPr>
            <a:spLocks noGrp="1" noChangeArrowheads="1"/>
          </p:cNvSpPr>
          <p:nvPr>
            <p:ph type="title" idx="4294967295"/>
          </p:nvPr>
        </p:nvSpPr>
        <p:spPr>
          <a:xfrm>
            <a:off x="628650" y="136525"/>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7AA1B11D-D6A8-620F-9CF5-EB0336CE02A6}"/>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10</a:t>
            </a:fld>
            <a:endParaRPr lang="en-US" altLang="zh-CN"/>
          </a:p>
        </p:txBody>
      </p:sp>
      <p:sp>
        <p:nvSpPr>
          <p:cNvPr id="2" name="Rectangle 3">
            <a:extLst>
              <a:ext uri="{FF2B5EF4-FFF2-40B4-BE49-F238E27FC236}">
                <a16:creationId xmlns:a16="http://schemas.microsoft.com/office/drawing/2014/main" id="{B2181A78-0B23-4B55-D262-95ADD47CEB87}"/>
              </a:ext>
            </a:extLst>
          </p:cNvPr>
          <p:cNvSpPr txBox="1">
            <a:spLocks noChangeArrowheads="1"/>
          </p:cNvSpPr>
          <p:nvPr/>
        </p:nvSpPr>
        <p:spPr>
          <a:xfrm>
            <a:off x="652546" y="1197888"/>
            <a:ext cx="8302903" cy="54930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50000"/>
              </a:lnSpc>
              <a:spcBef>
                <a:spcPts val="600"/>
              </a:spcBef>
              <a:buNone/>
            </a:pPr>
            <a:r>
              <a:rPr lang="zh-CN" altLang="en-US" sz="2800" i="0" dirty="0">
                <a:solidFill>
                  <a:srgbClr val="000000"/>
                </a:solidFill>
                <a:effectLst/>
                <a:latin typeface="Inter"/>
              </a:rPr>
              <a:t>电力系统领域</a:t>
            </a:r>
          </a:p>
          <a:p>
            <a:pPr algn="l">
              <a:lnSpc>
                <a:spcPct val="150000"/>
              </a:lnSpc>
              <a:spcBef>
                <a:spcPts val="600"/>
              </a:spcBef>
            </a:pPr>
            <a:r>
              <a:rPr lang="zh-CN" altLang="en-US" sz="2800" i="0" dirty="0">
                <a:solidFill>
                  <a:srgbClr val="000000"/>
                </a:solidFill>
                <a:effectLst/>
                <a:latin typeface="Inter"/>
              </a:rPr>
              <a:t>电力传输：用于</a:t>
            </a:r>
            <a:r>
              <a:rPr lang="zh-CN" altLang="en-US" sz="2800" i="0" dirty="0">
                <a:solidFill>
                  <a:schemeClr val="accent2">
                    <a:lumMod val="60000"/>
                    <a:lumOff val="40000"/>
                  </a:schemeClr>
                </a:solidFill>
                <a:effectLst/>
                <a:latin typeface="Inter"/>
              </a:rPr>
              <a:t>分析电力在电网中的传输</a:t>
            </a:r>
            <a:r>
              <a:rPr lang="zh-CN" altLang="en-US" sz="2800" i="0" dirty="0">
                <a:solidFill>
                  <a:srgbClr val="000000"/>
                </a:solidFill>
                <a:effectLst/>
                <a:latin typeface="Inter"/>
              </a:rPr>
              <a:t>情况，</a:t>
            </a:r>
            <a:r>
              <a:rPr lang="zh-CN" altLang="en-US" sz="2800" i="0" dirty="0">
                <a:solidFill>
                  <a:schemeClr val="accent2">
                    <a:lumMod val="60000"/>
                    <a:lumOff val="40000"/>
                  </a:schemeClr>
                </a:solidFill>
                <a:effectLst/>
                <a:latin typeface="Inter"/>
              </a:rPr>
              <a:t>确定输电线路的负载和潮流分</a:t>
            </a:r>
            <a:r>
              <a:rPr lang="zh-CN" altLang="en-US" sz="2800" i="0" dirty="0">
                <a:solidFill>
                  <a:srgbClr val="000000"/>
                </a:solidFill>
                <a:effectLst/>
                <a:latin typeface="Inter"/>
              </a:rPr>
              <a:t>布，防止过载和停电事故。</a:t>
            </a:r>
            <a:endParaRPr lang="en-US" altLang="zh-CN" sz="2800" i="0" dirty="0">
              <a:solidFill>
                <a:srgbClr val="000000"/>
              </a:solidFill>
              <a:effectLst/>
              <a:latin typeface="Inter"/>
            </a:endParaRPr>
          </a:p>
          <a:p>
            <a:pPr algn="l">
              <a:lnSpc>
                <a:spcPct val="150000"/>
              </a:lnSpc>
              <a:spcBef>
                <a:spcPts val="600"/>
              </a:spcBef>
            </a:pPr>
            <a:r>
              <a:rPr lang="zh-CN" altLang="en-US" sz="2800" i="0" dirty="0">
                <a:solidFill>
                  <a:srgbClr val="000000"/>
                </a:solidFill>
                <a:effectLst/>
                <a:latin typeface="Inter"/>
              </a:rPr>
              <a:t>电网规划：借助网络流模型</a:t>
            </a:r>
            <a:r>
              <a:rPr lang="zh-CN" altLang="en-US" sz="2800" i="0" dirty="0">
                <a:solidFill>
                  <a:schemeClr val="accent2">
                    <a:lumMod val="60000"/>
                    <a:lumOff val="40000"/>
                  </a:schemeClr>
                </a:solidFill>
                <a:effectLst/>
                <a:latin typeface="Inter"/>
              </a:rPr>
              <a:t>评估不同方案下的电力传输能力和可靠性</a:t>
            </a:r>
            <a:r>
              <a:rPr lang="zh-CN" altLang="en-US" sz="2800" i="0" dirty="0">
                <a:solidFill>
                  <a:srgbClr val="000000"/>
                </a:solidFill>
                <a:effectLst/>
                <a:latin typeface="Inter"/>
              </a:rPr>
              <a:t>，</a:t>
            </a:r>
            <a:r>
              <a:rPr lang="zh-CN" altLang="en-US" sz="2800" i="0" dirty="0">
                <a:solidFill>
                  <a:schemeClr val="accent2">
                    <a:lumMod val="60000"/>
                    <a:lumOff val="40000"/>
                  </a:schemeClr>
                </a:solidFill>
                <a:effectLst/>
                <a:latin typeface="Inter"/>
              </a:rPr>
              <a:t>确定新增变电站、输电线路的位置和容量，</a:t>
            </a:r>
            <a:r>
              <a:rPr lang="zh-CN" altLang="en-US" sz="2800" i="0" dirty="0">
                <a:solidFill>
                  <a:srgbClr val="000000"/>
                </a:solidFill>
                <a:effectLst/>
                <a:latin typeface="Inter"/>
              </a:rPr>
              <a:t>以满足不断增长的电力需求</a:t>
            </a:r>
            <a:endParaRPr lang="zh-CN" altLang="en-US" sz="2400" i="0" dirty="0">
              <a:solidFill>
                <a:srgbClr val="000000"/>
              </a:solidFill>
              <a:effectLst/>
              <a:latin typeface="Inter"/>
            </a:endParaRPr>
          </a:p>
        </p:txBody>
      </p:sp>
    </p:spTree>
    <p:extLst>
      <p:ext uri="{BB962C8B-B14F-4D97-AF65-F5344CB8AC3E}">
        <p14:creationId xmlns:p14="http://schemas.microsoft.com/office/powerpoint/2010/main" val="272008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F710F-F525-1F61-4707-87B9CF980DFA}"/>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184AAC30-1E42-C5C3-52B3-30EACF73E66B}"/>
              </a:ext>
            </a:extLst>
          </p:cNvPr>
          <p:cNvSpPr>
            <a:spLocks noGrp="1" noChangeArrowheads="1"/>
          </p:cNvSpPr>
          <p:nvPr>
            <p:ph type="title" idx="4294967295"/>
          </p:nvPr>
        </p:nvSpPr>
        <p:spPr>
          <a:xfrm>
            <a:off x="628650" y="136525"/>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1274E88A-223B-8394-6AE1-5E9E190C43DD}"/>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11</a:t>
            </a:fld>
            <a:endParaRPr lang="en-US" altLang="zh-CN"/>
          </a:p>
        </p:txBody>
      </p:sp>
      <p:sp>
        <p:nvSpPr>
          <p:cNvPr id="2" name="Rectangle 3">
            <a:extLst>
              <a:ext uri="{FF2B5EF4-FFF2-40B4-BE49-F238E27FC236}">
                <a16:creationId xmlns:a16="http://schemas.microsoft.com/office/drawing/2014/main" id="{9B49BD45-A290-DE8C-6FA6-EC0644115B50}"/>
              </a:ext>
            </a:extLst>
          </p:cNvPr>
          <p:cNvSpPr txBox="1">
            <a:spLocks noChangeArrowheads="1"/>
          </p:cNvSpPr>
          <p:nvPr/>
        </p:nvSpPr>
        <p:spPr>
          <a:xfrm>
            <a:off x="652546" y="1197888"/>
            <a:ext cx="8302903" cy="54930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50000"/>
              </a:lnSpc>
              <a:spcBef>
                <a:spcPts val="600"/>
              </a:spcBef>
              <a:buNone/>
            </a:pPr>
            <a:r>
              <a:rPr lang="zh-CN" altLang="en-US" sz="2800" i="0" dirty="0">
                <a:solidFill>
                  <a:srgbClr val="000000"/>
                </a:solidFill>
                <a:effectLst/>
                <a:latin typeface="Inter"/>
              </a:rPr>
              <a:t>物流与供应链领域</a:t>
            </a:r>
          </a:p>
          <a:p>
            <a:pPr algn="l">
              <a:lnSpc>
                <a:spcPct val="150000"/>
              </a:lnSpc>
              <a:spcBef>
                <a:spcPts val="600"/>
              </a:spcBef>
            </a:pPr>
            <a:r>
              <a:rPr lang="zh-CN" altLang="en-US" sz="2800" i="0" dirty="0">
                <a:solidFill>
                  <a:srgbClr val="000000"/>
                </a:solidFill>
                <a:effectLst/>
                <a:latin typeface="Inter"/>
              </a:rPr>
              <a:t>货物配送：根据客户需求、仓库位置和运输路线等信息，利用网络流算法</a:t>
            </a:r>
            <a:r>
              <a:rPr lang="zh-CN" altLang="en-US" sz="2800" i="0" dirty="0">
                <a:solidFill>
                  <a:schemeClr val="accent2">
                    <a:lumMod val="60000"/>
                    <a:lumOff val="40000"/>
                  </a:schemeClr>
                </a:solidFill>
                <a:effectLst/>
                <a:latin typeface="Inter"/>
              </a:rPr>
              <a:t>规划最优的货物配送方案</a:t>
            </a:r>
            <a:r>
              <a:rPr lang="zh-CN" altLang="en-US" sz="2800" i="0" dirty="0">
                <a:solidFill>
                  <a:srgbClr val="000000"/>
                </a:solidFill>
                <a:effectLst/>
                <a:latin typeface="Inter"/>
              </a:rPr>
              <a:t>。</a:t>
            </a:r>
          </a:p>
          <a:p>
            <a:pPr algn="l">
              <a:lnSpc>
                <a:spcPct val="150000"/>
              </a:lnSpc>
              <a:spcBef>
                <a:spcPts val="600"/>
              </a:spcBef>
            </a:pPr>
            <a:r>
              <a:rPr lang="zh-CN" altLang="en-US" sz="2800" i="0" dirty="0">
                <a:solidFill>
                  <a:srgbClr val="000000"/>
                </a:solidFill>
                <a:effectLst/>
                <a:latin typeface="Inter"/>
              </a:rPr>
              <a:t>供应链管理：在整个供应链中，从原材料采购到产品销售的各个环节，网络流模型可用于</a:t>
            </a:r>
            <a:r>
              <a:rPr lang="zh-CN" altLang="en-US" sz="2800" i="0" dirty="0">
                <a:solidFill>
                  <a:schemeClr val="accent2">
                    <a:lumMod val="60000"/>
                    <a:lumOff val="40000"/>
                  </a:schemeClr>
                </a:solidFill>
                <a:effectLst/>
                <a:latin typeface="Inter"/>
              </a:rPr>
              <a:t>优化资源分配、生产计划和库存管理</a:t>
            </a:r>
            <a:r>
              <a:rPr lang="zh-CN" altLang="en-US" sz="2800" i="0" dirty="0">
                <a:solidFill>
                  <a:srgbClr val="000000"/>
                </a:solidFill>
                <a:effectLst/>
                <a:latin typeface="Inter"/>
              </a:rPr>
              <a:t>。</a:t>
            </a:r>
            <a:endParaRPr lang="zh-CN" altLang="en-US" sz="2400" i="0" dirty="0">
              <a:solidFill>
                <a:srgbClr val="000000"/>
              </a:solidFill>
              <a:effectLst/>
              <a:latin typeface="Inter"/>
            </a:endParaRPr>
          </a:p>
        </p:txBody>
      </p:sp>
    </p:spTree>
    <p:extLst>
      <p:ext uri="{BB962C8B-B14F-4D97-AF65-F5344CB8AC3E}">
        <p14:creationId xmlns:p14="http://schemas.microsoft.com/office/powerpoint/2010/main" val="319547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1292-D3A4-297C-5C85-69C26C17A92F}"/>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C3648E24-A7E5-357E-6555-80A7B9F317F9}"/>
              </a:ext>
            </a:extLst>
          </p:cNvPr>
          <p:cNvSpPr>
            <a:spLocks noGrp="1" noChangeArrowheads="1"/>
          </p:cNvSpPr>
          <p:nvPr>
            <p:ph type="title" idx="4294967295"/>
          </p:nvPr>
        </p:nvSpPr>
        <p:spPr>
          <a:xfrm>
            <a:off x="628650" y="136525"/>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F9612D99-14ED-4E7A-FAB3-3107C9EE5911}"/>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12</a:t>
            </a:fld>
            <a:endParaRPr lang="en-US" altLang="zh-CN"/>
          </a:p>
        </p:txBody>
      </p:sp>
      <p:sp>
        <p:nvSpPr>
          <p:cNvPr id="2" name="Rectangle 3">
            <a:extLst>
              <a:ext uri="{FF2B5EF4-FFF2-40B4-BE49-F238E27FC236}">
                <a16:creationId xmlns:a16="http://schemas.microsoft.com/office/drawing/2014/main" id="{61A7E97F-5287-FB76-4A52-CD710D0E92A5}"/>
              </a:ext>
            </a:extLst>
          </p:cNvPr>
          <p:cNvSpPr txBox="1">
            <a:spLocks noChangeArrowheads="1"/>
          </p:cNvSpPr>
          <p:nvPr/>
        </p:nvSpPr>
        <p:spPr>
          <a:xfrm>
            <a:off x="652546" y="1197888"/>
            <a:ext cx="8302903" cy="5493097"/>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50000"/>
              </a:lnSpc>
              <a:spcBef>
                <a:spcPts val="600"/>
              </a:spcBef>
              <a:buNone/>
            </a:pPr>
            <a:r>
              <a:rPr lang="zh-CN" altLang="en-US" sz="2800" i="0" dirty="0">
                <a:solidFill>
                  <a:srgbClr val="000000"/>
                </a:solidFill>
                <a:effectLst/>
                <a:latin typeface="Inter"/>
              </a:rPr>
              <a:t>工业生产领域</a:t>
            </a:r>
          </a:p>
          <a:p>
            <a:pPr algn="l">
              <a:lnSpc>
                <a:spcPct val="150000"/>
              </a:lnSpc>
              <a:spcBef>
                <a:spcPts val="600"/>
              </a:spcBef>
            </a:pPr>
            <a:r>
              <a:rPr lang="zh-CN" altLang="en-US" sz="2800" i="0" dirty="0">
                <a:solidFill>
                  <a:srgbClr val="000000"/>
                </a:solidFill>
                <a:effectLst/>
                <a:latin typeface="Inter"/>
              </a:rPr>
              <a:t>生产流程优化：在工厂的生产流程中，网络流可用于</a:t>
            </a:r>
            <a:r>
              <a:rPr lang="zh-CN" altLang="en-US" sz="2800" i="0" dirty="0">
                <a:solidFill>
                  <a:schemeClr val="accent2">
                    <a:lumMod val="60000"/>
                    <a:lumOff val="40000"/>
                  </a:schemeClr>
                </a:solidFill>
                <a:effectLst/>
                <a:latin typeface="Inter"/>
              </a:rPr>
              <a:t>分析物料、零部件在不同生产环节之间的流动，</a:t>
            </a:r>
            <a:r>
              <a:rPr lang="zh-CN" altLang="en-US" sz="2800" dirty="0">
                <a:solidFill>
                  <a:schemeClr val="accent2">
                    <a:lumMod val="60000"/>
                    <a:lumOff val="40000"/>
                  </a:schemeClr>
                </a:solidFill>
                <a:latin typeface="Inter"/>
              </a:rPr>
              <a:t>优化生产布局和工艺流程</a:t>
            </a:r>
            <a:r>
              <a:rPr lang="zh-CN" altLang="en-US" sz="2800" dirty="0">
                <a:solidFill>
                  <a:srgbClr val="000000"/>
                </a:solidFill>
                <a:latin typeface="Inter"/>
              </a:rPr>
              <a:t>，提高生产效率和设备利用率</a:t>
            </a:r>
            <a:r>
              <a:rPr lang="zh-CN" altLang="en-US" sz="2800" i="0" dirty="0">
                <a:solidFill>
                  <a:srgbClr val="000000"/>
                </a:solidFill>
                <a:effectLst/>
                <a:latin typeface="Inter"/>
              </a:rPr>
              <a:t>。</a:t>
            </a:r>
          </a:p>
          <a:p>
            <a:pPr algn="l">
              <a:lnSpc>
                <a:spcPct val="150000"/>
              </a:lnSpc>
              <a:spcBef>
                <a:spcPts val="600"/>
              </a:spcBef>
            </a:pPr>
            <a:r>
              <a:rPr lang="zh-CN" altLang="en-US" sz="2800" i="0" dirty="0">
                <a:solidFill>
                  <a:srgbClr val="000000"/>
                </a:solidFill>
                <a:effectLst/>
                <a:latin typeface="Inter"/>
              </a:rPr>
              <a:t>资源分配：对于多资源、多任务的生产系统，通过网络流模型</a:t>
            </a:r>
            <a:r>
              <a:rPr lang="zh-CN" altLang="en-US" sz="2800" i="0" dirty="0">
                <a:solidFill>
                  <a:schemeClr val="accent2">
                    <a:lumMod val="60000"/>
                    <a:lumOff val="40000"/>
                  </a:schemeClr>
                </a:solidFill>
                <a:effectLst/>
                <a:latin typeface="Inter"/>
              </a:rPr>
              <a:t>合理分配有限的资源</a:t>
            </a:r>
            <a:r>
              <a:rPr lang="zh-CN" altLang="en-US" sz="2800" i="0" dirty="0">
                <a:solidFill>
                  <a:srgbClr val="000000"/>
                </a:solidFill>
                <a:effectLst/>
                <a:latin typeface="Inter"/>
              </a:rPr>
              <a:t>，如人力、设备、原材料等，以满足生产任务的需求，实现生产效益最大化。</a:t>
            </a:r>
            <a:endParaRPr lang="zh-CN" altLang="en-US" sz="2400" i="0" dirty="0">
              <a:solidFill>
                <a:srgbClr val="000000"/>
              </a:solidFill>
              <a:effectLst/>
              <a:latin typeface="Inter"/>
            </a:endParaRPr>
          </a:p>
        </p:txBody>
      </p:sp>
    </p:spTree>
    <p:extLst>
      <p:ext uri="{BB962C8B-B14F-4D97-AF65-F5344CB8AC3E}">
        <p14:creationId xmlns:p14="http://schemas.microsoft.com/office/powerpoint/2010/main" val="140219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DDE68-10DA-3508-937B-BA28ECA1769A}"/>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16369367-26DC-988C-70BD-951DEACDA2BA}"/>
              </a:ext>
            </a:extLst>
          </p:cNvPr>
          <p:cNvSpPr>
            <a:spLocks noGrp="1" noChangeArrowheads="1"/>
          </p:cNvSpPr>
          <p:nvPr>
            <p:ph type="title" idx="4294967295"/>
          </p:nvPr>
        </p:nvSpPr>
        <p:spPr>
          <a:xfrm>
            <a:off x="628650" y="136525"/>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891C9E36-0BC6-05A0-D993-A963DC373A1C}"/>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13</a:t>
            </a:fld>
            <a:endParaRPr lang="en-US" altLang="zh-CN"/>
          </a:p>
        </p:txBody>
      </p:sp>
      <p:sp>
        <p:nvSpPr>
          <p:cNvPr id="2" name="Rectangle 3">
            <a:extLst>
              <a:ext uri="{FF2B5EF4-FFF2-40B4-BE49-F238E27FC236}">
                <a16:creationId xmlns:a16="http://schemas.microsoft.com/office/drawing/2014/main" id="{50869623-A3A0-5B7B-E50C-7FAB750C2E36}"/>
              </a:ext>
            </a:extLst>
          </p:cNvPr>
          <p:cNvSpPr txBox="1">
            <a:spLocks noChangeArrowheads="1"/>
          </p:cNvSpPr>
          <p:nvPr/>
        </p:nvSpPr>
        <p:spPr>
          <a:xfrm>
            <a:off x="652546" y="1197888"/>
            <a:ext cx="8302903" cy="54930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50000"/>
              </a:lnSpc>
              <a:spcBef>
                <a:spcPts val="600"/>
              </a:spcBef>
              <a:buNone/>
            </a:pPr>
            <a:r>
              <a:rPr lang="zh-CN" altLang="en-US" sz="2800" i="0" dirty="0">
                <a:solidFill>
                  <a:srgbClr val="000000"/>
                </a:solidFill>
                <a:effectLst/>
                <a:latin typeface="Inter"/>
              </a:rPr>
              <a:t>计算机科学领域</a:t>
            </a:r>
          </a:p>
          <a:p>
            <a:pPr algn="l">
              <a:lnSpc>
                <a:spcPct val="150000"/>
              </a:lnSpc>
              <a:spcBef>
                <a:spcPts val="600"/>
              </a:spcBef>
            </a:pPr>
            <a:r>
              <a:rPr lang="zh-CN" altLang="en-US" sz="2800" i="0" dirty="0">
                <a:solidFill>
                  <a:srgbClr val="000000"/>
                </a:solidFill>
                <a:effectLst/>
                <a:latin typeface="Inter"/>
              </a:rPr>
              <a:t>任务调度：在分布式系统或云计算环境中，网络流可用于</a:t>
            </a:r>
            <a:r>
              <a:rPr lang="zh-CN" altLang="en-US" sz="2800" i="0" dirty="0">
                <a:solidFill>
                  <a:schemeClr val="accent2">
                    <a:lumMod val="60000"/>
                    <a:lumOff val="40000"/>
                  </a:schemeClr>
                </a:solidFill>
                <a:effectLst/>
                <a:latin typeface="Inter"/>
              </a:rPr>
              <a:t>任务分配和调度</a:t>
            </a:r>
            <a:r>
              <a:rPr lang="zh-CN" altLang="en-US" sz="2800" i="0" dirty="0">
                <a:solidFill>
                  <a:srgbClr val="000000"/>
                </a:solidFill>
                <a:effectLst/>
                <a:latin typeface="Inter"/>
              </a:rPr>
              <a:t>。</a:t>
            </a:r>
            <a:endParaRPr lang="en-US" altLang="zh-CN" sz="2800" i="0" dirty="0">
              <a:solidFill>
                <a:srgbClr val="000000"/>
              </a:solidFill>
              <a:effectLst/>
              <a:latin typeface="Inter"/>
            </a:endParaRPr>
          </a:p>
          <a:p>
            <a:pPr algn="l">
              <a:lnSpc>
                <a:spcPct val="150000"/>
              </a:lnSpc>
              <a:spcBef>
                <a:spcPts val="600"/>
              </a:spcBef>
            </a:pPr>
            <a:r>
              <a:rPr lang="zh-CN" altLang="en-US" sz="2800" i="0" dirty="0">
                <a:solidFill>
                  <a:srgbClr val="000000"/>
                </a:solidFill>
                <a:effectLst/>
                <a:latin typeface="Inter"/>
              </a:rPr>
              <a:t>图算法和数据结构：网络流算法是图算法中的重要组成部分，许多其他</a:t>
            </a:r>
            <a:r>
              <a:rPr lang="zh-CN" altLang="en-US" sz="2800" i="0" dirty="0">
                <a:solidFill>
                  <a:schemeClr val="accent2">
                    <a:lumMod val="60000"/>
                    <a:lumOff val="40000"/>
                  </a:schemeClr>
                </a:solidFill>
                <a:effectLst/>
                <a:latin typeface="Inter"/>
              </a:rPr>
              <a:t>图相关问题可以转化为网络流问题来解决</a:t>
            </a:r>
            <a:r>
              <a:rPr lang="zh-CN" altLang="en-US" sz="2800" i="0" dirty="0">
                <a:solidFill>
                  <a:srgbClr val="000000"/>
                </a:solidFill>
                <a:effectLst/>
                <a:latin typeface="Inter"/>
              </a:rPr>
              <a:t>。</a:t>
            </a:r>
            <a:endParaRPr lang="zh-CN" altLang="en-US" sz="2400" i="0" dirty="0">
              <a:solidFill>
                <a:srgbClr val="000000"/>
              </a:solidFill>
              <a:effectLst/>
              <a:latin typeface="Inter"/>
            </a:endParaRPr>
          </a:p>
        </p:txBody>
      </p:sp>
    </p:spTree>
    <p:extLst>
      <p:ext uri="{BB962C8B-B14F-4D97-AF65-F5344CB8AC3E}">
        <p14:creationId xmlns:p14="http://schemas.microsoft.com/office/powerpoint/2010/main" val="157126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4C22AA9-2782-4774-8BF3-6D186D074B8E}"/>
              </a:ext>
            </a:extLst>
          </p:cNvPr>
          <p:cNvSpPr>
            <a:spLocks noGrp="1" noChangeArrowheads="1"/>
          </p:cNvSpPr>
          <p:nvPr>
            <p:ph type="title" idx="4294967295"/>
          </p:nvPr>
        </p:nvSpPr>
        <p:spPr>
          <a:xfrm>
            <a:off x="628650" y="116309"/>
            <a:ext cx="7886700" cy="1325563"/>
          </a:xfrm>
        </p:spPr>
        <p:txBody>
          <a:bodyPr/>
          <a:lstStyle/>
          <a:p>
            <a:r>
              <a:rPr lang="zh-CN" altLang="en-US" dirty="0"/>
              <a:t>7.1 最大流问题</a:t>
            </a:r>
          </a:p>
        </p:txBody>
      </p:sp>
      <p:sp>
        <p:nvSpPr>
          <p:cNvPr id="6" name="灯片编号占位符 5">
            <a:extLst>
              <a:ext uri="{FF2B5EF4-FFF2-40B4-BE49-F238E27FC236}">
                <a16:creationId xmlns:a16="http://schemas.microsoft.com/office/drawing/2014/main" id="{94EA11D8-8F50-41D3-9520-E74721D964D7}"/>
              </a:ext>
            </a:extLst>
          </p:cNvPr>
          <p:cNvSpPr>
            <a:spLocks noGrp="1"/>
          </p:cNvSpPr>
          <p:nvPr>
            <p:ph type="sldNum" sz="quarter" idx="4294967295"/>
          </p:nvPr>
        </p:nvSpPr>
        <p:spPr>
          <a:xfrm>
            <a:off x="7086600" y="6356350"/>
            <a:ext cx="2057400" cy="365125"/>
          </a:xfrm>
        </p:spPr>
        <p:txBody>
          <a:bodyPr/>
          <a:lstStyle/>
          <a:p>
            <a:fld id="{CD389068-BBE7-4B5C-BE1A-28FB1C654E87}" type="slidenum">
              <a:rPr lang="zh-CN" altLang="en-US"/>
              <a:pPr/>
              <a:t>14</a:t>
            </a:fld>
            <a:endParaRPr lang="en-US" altLang="zh-CN"/>
          </a:p>
        </p:txBody>
      </p:sp>
      <p:sp>
        <p:nvSpPr>
          <p:cNvPr id="13315" name="Rectangle 3">
            <a:extLst>
              <a:ext uri="{FF2B5EF4-FFF2-40B4-BE49-F238E27FC236}">
                <a16:creationId xmlns:a16="http://schemas.microsoft.com/office/drawing/2014/main" id="{3B357A33-7C1D-438E-A3A9-7F1CDBA2F570}"/>
              </a:ext>
            </a:extLst>
          </p:cNvPr>
          <p:cNvSpPr>
            <a:spLocks noGrp="1" noChangeArrowheads="1"/>
          </p:cNvSpPr>
          <p:nvPr>
            <p:ph idx="4294967295"/>
          </p:nvPr>
        </p:nvSpPr>
        <p:spPr>
          <a:xfrm>
            <a:off x="654240" y="1260704"/>
            <a:ext cx="7886700" cy="5301208"/>
          </a:xfrm>
        </p:spPr>
        <p:txBody>
          <a:bodyPr>
            <a:normAutofit/>
          </a:bodyPr>
          <a:lstStyle/>
          <a:p>
            <a:pPr>
              <a:lnSpc>
                <a:spcPct val="150000"/>
              </a:lnSpc>
            </a:pPr>
            <a:r>
              <a:rPr lang="zh-CN" altLang="en-US" sz="2800" dirty="0"/>
              <a:t>用图对交通网络建模</a:t>
            </a:r>
          </a:p>
          <a:p>
            <a:pPr>
              <a:lnSpc>
                <a:spcPct val="150000"/>
              </a:lnSpc>
              <a:buClr>
                <a:schemeClr val="hlink"/>
              </a:buClr>
              <a:buFont typeface="Wingdings" panose="05000000000000000000" pitchFamily="2" charset="2"/>
              <a:buChar char="ü"/>
            </a:pPr>
            <a:r>
              <a:rPr lang="zh-CN" altLang="en-US" sz="2800" dirty="0"/>
              <a:t>公路系统：边是公路，结点交叉路口</a:t>
            </a:r>
          </a:p>
          <a:p>
            <a:pPr>
              <a:lnSpc>
                <a:spcPct val="150000"/>
              </a:lnSpc>
              <a:buClr>
                <a:schemeClr val="hlink"/>
              </a:buClr>
              <a:buFont typeface="Wingdings" panose="05000000000000000000" pitchFamily="2" charset="2"/>
              <a:buChar char="ü"/>
            </a:pPr>
            <a:r>
              <a:rPr lang="zh-CN" altLang="en-US" sz="2800" dirty="0"/>
              <a:t>计算机网络：边是链接线，结点是开关</a:t>
            </a:r>
          </a:p>
          <a:p>
            <a:pPr>
              <a:lnSpc>
                <a:spcPct val="150000"/>
              </a:lnSpc>
              <a:buClr>
                <a:schemeClr val="hlink"/>
              </a:buClr>
              <a:buFont typeface="Wingdings" panose="05000000000000000000" pitchFamily="2" charset="2"/>
              <a:buChar char="ü"/>
            </a:pPr>
            <a:r>
              <a:rPr lang="zh-CN" altLang="en-US" sz="2800" dirty="0"/>
              <a:t>管网：边是输送液体的管道，结点是管道连接点</a:t>
            </a:r>
          </a:p>
          <a:p>
            <a:pPr>
              <a:lnSpc>
                <a:spcPct val="150000"/>
              </a:lnSpc>
            </a:pPr>
            <a:r>
              <a:rPr lang="zh-CN" altLang="en-US" sz="2800" dirty="0"/>
              <a:t>抽象出来的要素：</a:t>
            </a:r>
          </a:p>
          <a:p>
            <a:pPr>
              <a:lnSpc>
                <a:spcPct val="150000"/>
              </a:lnSpc>
              <a:buFont typeface="Wingdings" panose="05000000000000000000" pitchFamily="2" charset="2"/>
              <a:buNone/>
            </a:pPr>
            <a:r>
              <a:rPr lang="en-US" altLang="zh-CN" sz="2800" dirty="0"/>
              <a:t>    </a:t>
            </a:r>
            <a:r>
              <a:rPr lang="zh-CN" altLang="en-US" sz="2800" dirty="0">
                <a:solidFill>
                  <a:schemeClr val="hlink"/>
                </a:solidFill>
              </a:rPr>
              <a:t>边上的容量</a:t>
            </a:r>
            <a:r>
              <a:rPr lang="zh-CN" altLang="en-US" sz="2800" dirty="0"/>
              <a:t>；</a:t>
            </a:r>
            <a:r>
              <a:rPr lang="zh-CN" altLang="en-US" sz="2800" dirty="0">
                <a:solidFill>
                  <a:schemeClr val="hlink"/>
                </a:solidFill>
              </a:rPr>
              <a:t>源点</a:t>
            </a:r>
            <a:r>
              <a:rPr lang="zh-CN" altLang="en-US" sz="2800" dirty="0"/>
              <a:t>；</a:t>
            </a:r>
            <a:r>
              <a:rPr lang="zh-CN" altLang="en-US" sz="2800" dirty="0">
                <a:solidFill>
                  <a:schemeClr val="hlink"/>
                </a:solidFill>
              </a:rPr>
              <a:t>终点</a:t>
            </a:r>
            <a:r>
              <a:rPr lang="zh-CN" altLang="en-US" sz="2800" dirty="0"/>
              <a:t>；</a:t>
            </a:r>
            <a:r>
              <a:rPr lang="zh-CN" altLang="en-US" sz="2800" dirty="0">
                <a:solidFill>
                  <a:schemeClr val="hlink"/>
                </a:solidFill>
              </a:rPr>
              <a:t>交通量</a:t>
            </a:r>
            <a:endParaRPr lang="en-US" altLang="zh-CN"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0BEB2-6D56-DF77-CDBB-EFF3E9E8E733}"/>
            </a:ext>
          </a:extLst>
        </p:cNvPr>
        <p:cNvGrpSpPr/>
        <p:nvPr/>
      </p:nvGrpSpPr>
      <p:grpSpPr>
        <a:xfrm>
          <a:off x="0" y="0"/>
          <a:ext cx="0" cy="0"/>
          <a:chOff x="0" y="0"/>
          <a:chExt cx="0" cy="0"/>
        </a:xfrm>
      </p:grpSpPr>
      <p:sp>
        <p:nvSpPr>
          <p:cNvPr id="13314" name="Rectangle 2">
            <a:extLst>
              <a:ext uri="{FF2B5EF4-FFF2-40B4-BE49-F238E27FC236}">
                <a16:creationId xmlns:a16="http://schemas.microsoft.com/office/drawing/2014/main" id="{C7ABC356-83F3-2AC8-E2C6-E120D3D81BF0}"/>
              </a:ext>
            </a:extLst>
          </p:cNvPr>
          <p:cNvSpPr>
            <a:spLocks noGrp="1" noChangeArrowheads="1"/>
          </p:cNvSpPr>
          <p:nvPr>
            <p:ph type="title" idx="4294967295"/>
          </p:nvPr>
        </p:nvSpPr>
        <p:spPr>
          <a:xfrm>
            <a:off x="628650" y="116309"/>
            <a:ext cx="7886700" cy="1325563"/>
          </a:xfrm>
        </p:spPr>
        <p:txBody>
          <a:bodyPr/>
          <a:lstStyle/>
          <a:p>
            <a:r>
              <a:rPr lang="zh-CN" altLang="en-US" dirty="0"/>
              <a:t>7.1 最大流问题</a:t>
            </a:r>
          </a:p>
        </p:txBody>
      </p:sp>
      <p:sp>
        <p:nvSpPr>
          <p:cNvPr id="6" name="灯片编号占位符 5">
            <a:extLst>
              <a:ext uri="{FF2B5EF4-FFF2-40B4-BE49-F238E27FC236}">
                <a16:creationId xmlns:a16="http://schemas.microsoft.com/office/drawing/2014/main" id="{63CD8ED9-1E05-89A2-C100-B19E47CEFEB5}"/>
              </a:ext>
            </a:extLst>
          </p:cNvPr>
          <p:cNvSpPr>
            <a:spLocks noGrp="1"/>
          </p:cNvSpPr>
          <p:nvPr>
            <p:ph type="sldNum" sz="quarter" idx="4294967295"/>
          </p:nvPr>
        </p:nvSpPr>
        <p:spPr>
          <a:xfrm>
            <a:off x="7086600" y="6356350"/>
            <a:ext cx="2057400" cy="365125"/>
          </a:xfrm>
        </p:spPr>
        <p:txBody>
          <a:bodyPr/>
          <a:lstStyle/>
          <a:p>
            <a:fld id="{CD389068-BBE7-4B5C-BE1A-28FB1C654E87}" type="slidenum">
              <a:rPr lang="zh-CN" altLang="en-US"/>
              <a:pPr/>
              <a:t>15</a:t>
            </a:fld>
            <a:endParaRPr lang="en-US" altLang="zh-CN"/>
          </a:p>
        </p:txBody>
      </p:sp>
      <p:pic>
        <p:nvPicPr>
          <p:cNvPr id="2" name="最大流">
            <a:hlinkClick r:id="" action="ppaction://media"/>
            <a:extLst>
              <a:ext uri="{FF2B5EF4-FFF2-40B4-BE49-F238E27FC236}">
                <a16:creationId xmlns:a16="http://schemas.microsoft.com/office/drawing/2014/main" id="{B5FAC643-F447-A565-0381-778B27367E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504" y="548680"/>
            <a:ext cx="9144000" cy="5143500"/>
          </a:xfrm>
          <a:prstGeom prst="rect">
            <a:avLst/>
          </a:prstGeom>
        </p:spPr>
      </p:pic>
    </p:spTree>
    <p:extLst>
      <p:ext uri="{BB962C8B-B14F-4D97-AF65-F5344CB8AC3E}">
        <p14:creationId xmlns:p14="http://schemas.microsoft.com/office/powerpoint/2010/main" val="209596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3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C920DEB-4BCE-49B6-AADE-BF15F9E47B52}"/>
              </a:ext>
            </a:extLst>
          </p:cNvPr>
          <p:cNvSpPr>
            <a:spLocks noGrp="1" noChangeArrowheads="1"/>
          </p:cNvSpPr>
          <p:nvPr>
            <p:ph type="title" idx="4294967295"/>
          </p:nvPr>
        </p:nvSpPr>
        <p:spPr>
          <a:xfrm>
            <a:off x="464096" y="151477"/>
            <a:ext cx="7886700" cy="1325563"/>
          </a:xfrm>
        </p:spPr>
        <p:txBody>
          <a:bodyPr/>
          <a:lstStyle/>
          <a:p>
            <a:r>
              <a:rPr lang="zh-CN" altLang="en-US" dirty="0"/>
              <a:t>最大流问题</a:t>
            </a:r>
          </a:p>
        </p:txBody>
      </p:sp>
      <p:sp>
        <p:nvSpPr>
          <p:cNvPr id="7" name="灯片编号占位符 5">
            <a:extLst>
              <a:ext uri="{FF2B5EF4-FFF2-40B4-BE49-F238E27FC236}">
                <a16:creationId xmlns:a16="http://schemas.microsoft.com/office/drawing/2014/main" id="{423A068D-332B-466E-9A97-1A4CD0B7CAA5}"/>
              </a:ext>
            </a:extLst>
          </p:cNvPr>
          <p:cNvSpPr>
            <a:spLocks noGrp="1"/>
          </p:cNvSpPr>
          <p:nvPr>
            <p:ph type="sldNum" sz="quarter" idx="4294967295"/>
          </p:nvPr>
        </p:nvSpPr>
        <p:spPr>
          <a:xfrm>
            <a:off x="7086600" y="6356350"/>
            <a:ext cx="2057400" cy="365125"/>
          </a:xfrm>
        </p:spPr>
        <p:txBody>
          <a:bodyPr/>
          <a:lstStyle/>
          <a:p>
            <a:fld id="{637D196E-960C-4611-96F3-5E022E63B66F}" type="slidenum">
              <a:rPr lang="zh-CN" altLang="en-US"/>
              <a:pPr/>
              <a:t>16</a:t>
            </a:fld>
            <a:endParaRPr lang="en-US" altLang="zh-CN"/>
          </a:p>
        </p:txBody>
      </p:sp>
      <p:sp>
        <p:nvSpPr>
          <p:cNvPr id="14339" name="Rectangle 3">
            <a:extLst>
              <a:ext uri="{FF2B5EF4-FFF2-40B4-BE49-F238E27FC236}">
                <a16:creationId xmlns:a16="http://schemas.microsoft.com/office/drawing/2014/main" id="{F0643829-BABB-4BA9-AF33-639985B1E860}"/>
              </a:ext>
            </a:extLst>
          </p:cNvPr>
          <p:cNvSpPr>
            <a:spLocks noGrp="1" noChangeArrowheads="1"/>
          </p:cNvSpPr>
          <p:nvPr>
            <p:ph idx="4294967295"/>
          </p:nvPr>
        </p:nvSpPr>
        <p:spPr>
          <a:xfrm>
            <a:off x="685800" y="1205707"/>
            <a:ext cx="7772400" cy="4114800"/>
          </a:xfrm>
        </p:spPr>
        <p:txBody>
          <a:bodyPr/>
          <a:lstStyle/>
          <a:p>
            <a:pPr marL="0" indent="0">
              <a:lnSpc>
                <a:spcPct val="150000"/>
              </a:lnSpc>
              <a:buNone/>
            </a:pPr>
            <a:r>
              <a:rPr lang="zh-CN" altLang="en-US" sz="2800" b="1" dirty="0"/>
              <a:t>流网络</a:t>
            </a:r>
            <a:r>
              <a:rPr lang="zh-CN" altLang="en-US" sz="2800" dirty="0"/>
              <a:t>：是具有下属特征的有向图</a:t>
            </a:r>
            <a:r>
              <a:rPr lang="en-US" altLang="zh-CN" sz="2800" dirty="0"/>
              <a:t>G=(V,E)</a:t>
            </a:r>
          </a:p>
          <a:p>
            <a:pPr>
              <a:lnSpc>
                <a:spcPct val="150000"/>
              </a:lnSpc>
            </a:pPr>
            <a:r>
              <a:rPr lang="zh-CN" altLang="en-US" sz="2800" dirty="0"/>
              <a:t>每条边关联一个容量，非负数</a:t>
            </a:r>
            <a:r>
              <a:rPr lang="en-US" altLang="zh-CN" sz="2800" dirty="0"/>
              <a:t>C</a:t>
            </a:r>
            <a:r>
              <a:rPr lang="en-US" altLang="zh-CN" sz="2000" dirty="0"/>
              <a:t>e</a:t>
            </a:r>
            <a:r>
              <a:rPr lang="en-US" altLang="zh-CN" sz="2800" dirty="0"/>
              <a:t>.</a:t>
            </a:r>
          </a:p>
          <a:p>
            <a:pPr>
              <a:lnSpc>
                <a:spcPct val="150000"/>
              </a:lnSpc>
            </a:pPr>
            <a:r>
              <a:rPr lang="zh-CN" altLang="en-US" sz="2800" dirty="0"/>
              <a:t>存在单一源点</a:t>
            </a:r>
            <a:r>
              <a:rPr lang="en-US" altLang="zh-CN" sz="2800" dirty="0"/>
              <a:t>s, </a:t>
            </a:r>
            <a:r>
              <a:rPr lang="zh-CN" altLang="en-US" sz="2800" dirty="0"/>
              <a:t>以及单一汇点</a:t>
            </a:r>
            <a:r>
              <a:rPr lang="en-US" altLang="zh-CN" sz="2800" dirty="0"/>
              <a:t>t</a:t>
            </a:r>
          </a:p>
          <a:p>
            <a:pPr>
              <a:lnSpc>
                <a:spcPct val="150000"/>
              </a:lnSpc>
            </a:pPr>
            <a:endParaRPr lang="zh-CN" altLang="en-US" sz="2800" dirty="0"/>
          </a:p>
        </p:txBody>
      </p:sp>
      <p:pic>
        <p:nvPicPr>
          <p:cNvPr id="14340" name="Picture 4">
            <a:extLst>
              <a:ext uri="{FF2B5EF4-FFF2-40B4-BE49-F238E27FC236}">
                <a16:creationId xmlns:a16="http://schemas.microsoft.com/office/drawing/2014/main" id="{32CE615E-8376-49EA-A46C-E85D896DD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06" y="3429001"/>
            <a:ext cx="7983966" cy="3215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DCA37-B1D1-5A0B-679B-A6E266535C81}"/>
            </a:ext>
          </a:extLst>
        </p:cNvPr>
        <p:cNvGrpSpPr/>
        <p:nvPr/>
      </p:nvGrpSpPr>
      <p:grpSpPr>
        <a:xfrm>
          <a:off x="0" y="0"/>
          <a:ext cx="0" cy="0"/>
          <a:chOff x="0" y="0"/>
          <a:chExt cx="0" cy="0"/>
        </a:xfrm>
      </p:grpSpPr>
      <p:sp>
        <p:nvSpPr>
          <p:cNvPr id="13314" name="Rectangle 2">
            <a:extLst>
              <a:ext uri="{FF2B5EF4-FFF2-40B4-BE49-F238E27FC236}">
                <a16:creationId xmlns:a16="http://schemas.microsoft.com/office/drawing/2014/main" id="{3CF894D6-45AE-142B-FD96-378D98DBE475}"/>
              </a:ext>
            </a:extLst>
          </p:cNvPr>
          <p:cNvSpPr>
            <a:spLocks noGrp="1" noChangeArrowheads="1"/>
          </p:cNvSpPr>
          <p:nvPr>
            <p:ph type="title" idx="4294967295"/>
          </p:nvPr>
        </p:nvSpPr>
        <p:spPr>
          <a:xfrm>
            <a:off x="628650" y="116309"/>
            <a:ext cx="7886700" cy="1325563"/>
          </a:xfrm>
        </p:spPr>
        <p:txBody>
          <a:bodyPr/>
          <a:lstStyle/>
          <a:p>
            <a:r>
              <a:rPr lang="zh-CN" altLang="en-US" dirty="0"/>
              <a:t>7.1 最大流问题</a:t>
            </a:r>
          </a:p>
        </p:txBody>
      </p:sp>
      <p:sp>
        <p:nvSpPr>
          <p:cNvPr id="6" name="灯片编号占位符 5">
            <a:extLst>
              <a:ext uri="{FF2B5EF4-FFF2-40B4-BE49-F238E27FC236}">
                <a16:creationId xmlns:a16="http://schemas.microsoft.com/office/drawing/2014/main" id="{0119524B-4D0B-0221-35DF-638AA3F0F8A0}"/>
              </a:ext>
            </a:extLst>
          </p:cNvPr>
          <p:cNvSpPr>
            <a:spLocks noGrp="1"/>
          </p:cNvSpPr>
          <p:nvPr>
            <p:ph type="sldNum" sz="quarter" idx="4294967295"/>
          </p:nvPr>
        </p:nvSpPr>
        <p:spPr>
          <a:xfrm>
            <a:off x="7086600" y="6356350"/>
            <a:ext cx="2057400" cy="365125"/>
          </a:xfrm>
        </p:spPr>
        <p:txBody>
          <a:bodyPr/>
          <a:lstStyle/>
          <a:p>
            <a:fld id="{CD389068-BBE7-4B5C-BE1A-28FB1C654E87}" type="slidenum">
              <a:rPr lang="zh-CN" altLang="en-US"/>
              <a:pPr/>
              <a:t>17</a:t>
            </a:fld>
            <a:endParaRPr lang="en-US" altLang="zh-CN"/>
          </a:p>
        </p:txBody>
      </p:sp>
      <p:sp>
        <p:nvSpPr>
          <p:cNvPr id="13315" name="Rectangle 3">
            <a:extLst>
              <a:ext uri="{FF2B5EF4-FFF2-40B4-BE49-F238E27FC236}">
                <a16:creationId xmlns:a16="http://schemas.microsoft.com/office/drawing/2014/main" id="{BED114A1-AB64-D20B-332B-83CFE5AE82D8}"/>
              </a:ext>
            </a:extLst>
          </p:cNvPr>
          <p:cNvSpPr>
            <a:spLocks noGrp="1" noChangeArrowheads="1"/>
          </p:cNvSpPr>
          <p:nvPr>
            <p:ph idx="4294967295"/>
          </p:nvPr>
        </p:nvSpPr>
        <p:spPr>
          <a:xfrm>
            <a:off x="654240" y="1260704"/>
            <a:ext cx="4133784" cy="5301208"/>
          </a:xfrm>
        </p:spPr>
        <p:txBody>
          <a:bodyPr>
            <a:normAutofit/>
          </a:bodyPr>
          <a:lstStyle/>
          <a:p>
            <a:pPr marL="0" indent="0">
              <a:lnSpc>
                <a:spcPct val="150000"/>
              </a:lnSpc>
              <a:buNone/>
            </a:pPr>
            <a:r>
              <a:rPr lang="zh-CN" altLang="en-US" sz="2800" dirty="0"/>
              <a:t>我们对所处理的流网络提出几点假设：</a:t>
            </a:r>
            <a:endParaRPr lang="en-US" altLang="zh-CN" sz="2800" dirty="0"/>
          </a:p>
          <a:p>
            <a:pPr>
              <a:lnSpc>
                <a:spcPct val="150000"/>
              </a:lnSpc>
            </a:pPr>
            <a:r>
              <a:rPr lang="zh-CN" altLang="en-US" sz="2800" dirty="0"/>
              <a:t>没有边进入源点</a:t>
            </a:r>
            <a:r>
              <a:rPr lang="en-US" altLang="zh-CN" sz="2800" dirty="0"/>
              <a:t> s </a:t>
            </a:r>
            <a:r>
              <a:rPr lang="zh-CN" altLang="en-US" sz="2800" dirty="0"/>
              <a:t>且没有边离开汇点</a:t>
            </a:r>
            <a:r>
              <a:rPr lang="en-US" altLang="zh-CN" sz="2800" dirty="0"/>
              <a:t> t</a:t>
            </a:r>
            <a:r>
              <a:rPr lang="zh-CN" altLang="en-US" sz="2800" dirty="0"/>
              <a:t>；</a:t>
            </a:r>
            <a:endParaRPr lang="en-US" altLang="zh-CN" sz="2800" dirty="0"/>
          </a:p>
          <a:p>
            <a:pPr>
              <a:lnSpc>
                <a:spcPct val="150000"/>
              </a:lnSpc>
            </a:pPr>
            <a:r>
              <a:rPr lang="zh-CN" altLang="en-US" sz="2800" dirty="0"/>
              <a:t>对每个结点至少存在一条边与之连接；</a:t>
            </a:r>
            <a:endParaRPr lang="en-US" altLang="zh-CN" sz="2800" dirty="0"/>
          </a:p>
          <a:p>
            <a:pPr>
              <a:lnSpc>
                <a:spcPct val="150000"/>
              </a:lnSpc>
            </a:pPr>
            <a:r>
              <a:rPr lang="zh-CN" altLang="en-US" sz="2800" dirty="0"/>
              <a:t>所有的容量都是整数。</a:t>
            </a:r>
          </a:p>
        </p:txBody>
      </p:sp>
      <p:pic>
        <p:nvPicPr>
          <p:cNvPr id="3" name="图片 2">
            <a:extLst>
              <a:ext uri="{FF2B5EF4-FFF2-40B4-BE49-F238E27FC236}">
                <a16:creationId xmlns:a16="http://schemas.microsoft.com/office/drawing/2014/main" id="{B76719EF-9A37-B79C-DD8F-1197E06C4C57}"/>
              </a:ext>
            </a:extLst>
          </p:cNvPr>
          <p:cNvPicPr>
            <a:picLocks noChangeAspect="1"/>
          </p:cNvPicPr>
          <p:nvPr/>
        </p:nvPicPr>
        <p:blipFill>
          <a:blip r:embed="rId3"/>
          <a:stretch>
            <a:fillRect/>
          </a:stretch>
        </p:blipFill>
        <p:spPr>
          <a:xfrm>
            <a:off x="4574451" y="2000655"/>
            <a:ext cx="4448906" cy="3744416"/>
          </a:xfrm>
          <a:prstGeom prst="rect">
            <a:avLst/>
          </a:prstGeom>
        </p:spPr>
      </p:pic>
    </p:spTree>
    <p:extLst>
      <p:ext uri="{BB962C8B-B14F-4D97-AF65-F5344CB8AC3E}">
        <p14:creationId xmlns:p14="http://schemas.microsoft.com/office/powerpoint/2010/main" val="258146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E92BE34-59A8-472B-8D86-A2D51FA6E9E2}"/>
              </a:ext>
            </a:extLst>
          </p:cNvPr>
          <p:cNvSpPr>
            <a:spLocks noGrp="1" noChangeArrowheads="1"/>
          </p:cNvSpPr>
          <p:nvPr>
            <p:ph type="title" idx="4294967295"/>
          </p:nvPr>
        </p:nvSpPr>
        <p:spPr>
          <a:xfrm>
            <a:off x="467544" y="384324"/>
            <a:ext cx="7886700" cy="1325563"/>
          </a:xfrm>
        </p:spPr>
        <p:txBody>
          <a:bodyPr/>
          <a:lstStyle/>
          <a:p>
            <a:r>
              <a:rPr lang="zh-CN" altLang="en-US"/>
              <a:t>最大流问题</a:t>
            </a:r>
          </a:p>
        </p:txBody>
      </p:sp>
      <p:sp>
        <p:nvSpPr>
          <p:cNvPr id="8" name="灯片编号占位符 5">
            <a:extLst>
              <a:ext uri="{FF2B5EF4-FFF2-40B4-BE49-F238E27FC236}">
                <a16:creationId xmlns:a16="http://schemas.microsoft.com/office/drawing/2014/main" id="{29BD4DA0-6F22-461B-9CB4-F6EB84F85F37}"/>
              </a:ext>
            </a:extLst>
          </p:cNvPr>
          <p:cNvSpPr>
            <a:spLocks noGrp="1"/>
          </p:cNvSpPr>
          <p:nvPr>
            <p:ph type="sldNum" sz="quarter" idx="4294967295"/>
          </p:nvPr>
        </p:nvSpPr>
        <p:spPr>
          <a:xfrm>
            <a:off x="7086600" y="6356350"/>
            <a:ext cx="2057400" cy="365125"/>
          </a:xfrm>
        </p:spPr>
        <p:txBody>
          <a:bodyPr/>
          <a:lstStyle/>
          <a:p>
            <a:fld id="{2DC1B2D1-ACD5-407B-807C-FF265579AFA5}" type="slidenum">
              <a:rPr lang="zh-CN" altLang="en-US"/>
              <a:pPr/>
              <a:t>18</a:t>
            </a:fld>
            <a:endParaRPr lang="en-US" altLang="zh-CN"/>
          </a:p>
        </p:txBody>
      </p:sp>
      <p:sp>
        <p:nvSpPr>
          <p:cNvPr id="15363" name="Rectangle 3">
            <a:extLst>
              <a:ext uri="{FF2B5EF4-FFF2-40B4-BE49-F238E27FC236}">
                <a16:creationId xmlns:a16="http://schemas.microsoft.com/office/drawing/2014/main" id="{FFA4B195-B07B-4097-991B-25AEF5032680}"/>
              </a:ext>
            </a:extLst>
          </p:cNvPr>
          <p:cNvSpPr>
            <a:spLocks noGrp="1" noChangeArrowheads="1"/>
          </p:cNvSpPr>
          <p:nvPr>
            <p:ph idx="4294967295"/>
          </p:nvPr>
        </p:nvSpPr>
        <p:spPr>
          <a:xfrm>
            <a:off x="628650" y="1393974"/>
            <a:ext cx="7886700" cy="4351338"/>
          </a:xfrm>
        </p:spPr>
        <p:txBody>
          <a:bodyPr>
            <a:normAutofit/>
          </a:bodyPr>
          <a:lstStyle/>
          <a:p>
            <a:pPr marL="0" indent="0">
              <a:lnSpc>
                <a:spcPct val="150000"/>
              </a:lnSpc>
              <a:buNone/>
            </a:pPr>
            <a:r>
              <a:rPr lang="zh-CN" altLang="en-US" sz="2800" dirty="0">
                <a:solidFill>
                  <a:schemeClr val="hlink"/>
                </a:solidFill>
              </a:rPr>
              <a:t>流</a:t>
            </a:r>
            <a:r>
              <a:rPr lang="zh-CN" altLang="en-US" sz="2800" dirty="0"/>
              <a:t>的定义：</a:t>
            </a:r>
          </a:p>
          <a:p>
            <a:pPr marL="0" indent="0">
              <a:lnSpc>
                <a:spcPct val="150000"/>
              </a:lnSpc>
              <a:buNone/>
            </a:pPr>
            <a:r>
              <a:rPr lang="en-US" altLang="zh-CN" sz="2800" dirty="0"/>
              <a:t>s-t</a:t>
            </a:r>
            <a:r>
              <a:rPr lang="zh-CN" altLang="en-US" sz="2800" dirty="0"/>
              <a:t>流是一个</a:t>
            </a:r>
            <a:r>
              <a:rPr lang="zh-CN" altLang="en-US" sz="2800" dirty="0">
                <a:solidFill>
                  <a:schemeClr val="accent4"/>
                </a:solidFill>
              </a:rPr>
              <a:t>函数</a:t>
            </a:r>
            <a:r>
              <a:rPr lang="en-US" altLang="zh-CN" sz="2800" dirty="0">
                <a:solidFill>
                  <a:schemeClr val="accent4"/>
                </a:solidFill>
              </a:rPr>
              <a:t>f</a:t>
            </a:r>
            <a:r>
              <a:rPr lang="en-US" altLang="zh-CN" sz="2800" dirty="0"/>
              <a:t>, </a:t>
            </a:r>
            <a:r>
              <a:rPr lang="zh-CN" altLang="en-US" sz="2800" dirty="0"/>
              <a:t>它把每条边</a:t>
            </a:r>
            <a:r>
              <a:rPr lang="en-US" altLang="zh-CN" sz="2800" dirty="0"/>
              <a:t>e</a:t>
            </a:r>
            <a:r>
              <a:rPr lang="zh-CN" altLang="en-US" sz="2800" dirty="0"/>
              <a:t>映射到一个非负实数</a:t>
            </a:r>
            <a:r>
              <a:rPr lang="en-US" altLang="zh-CN" sz="2800" dirty="0"/>
              <a:t>, f:                </a:t>
            </a:r>
            <a:r>
              <a:rPr lang="en-US" altLang="zh-CN" sz="2800" dirty="0">
                <a:solidFill>
                  <a:schemeClr val="accent4"/>
                </a:solidFill>
              </a:rPr>
              <a:t>, </a:t>
            </a:r>
            <a:r>
              <a:rPr lang="zh-CN" altLang="en-US" sz="2800" dirty="0">
                <a:solidFill>
                  <a:schemeClr val="accent4"/>
                </a:solidFill>
              </a:rPr>
              <a:t>值</a:t>
            </a:r>
            <a:r>
              <a:rPr lang="en-US" altLang="zh-CN" sz="2800" dirty="0">
                <a:solidFill>
                  <a:schemeClr val="accent4"/>
                </a:solidFill>
              </a:rPr>
              <a:t>f(e)</a:t>
            </a:r>
            <a:r>
              <a:rPr lang="zh-CN" altLang="en-US" sz="2800" dirty="0">
                <a:solidFill>
                  <a:schemeClr val="accent4"/>
                </a:solidFill>
              </a:rPr>
              <a:t>表示由边</a:t>
            </a:r>
            <a:r>
              <a:rPr lang="en-US" altLang="zh-CN" sz="2800" dirty="0">
                <a:solidFill>
                  <a:schemeClr val="accent4"/>
                </a:solidFill>
              </a:rPr>
              <a:t>e</a:t>
            </a:r>
            <a:r>
              <a:rPr lang="zh-CN" altLang="en-US" sz="2800" dirty="0">
                <a:solidFill>
                  <a:schemeClr val="accent4"/>
                </a:solidFill>
              </a:rPr>
              <a:t>携带的流量</a:t>
            </a:r>
            <a:r>
              <a:rPr lang="zh-CN" altLang="en-US" sz="2800" dirty="0"/>
              <a:t>，一个流 </a:t>
            </a:r>
            <a:r>
              <a:rPr lang="en-US" altLang="zh-CN" sz="2800" dirty="0"/>
              <a:t>f </a:t>
            </a:r>
            <a:r>
              <a:rPr lang="zh-CN" altLang="en-US" sz="2800" dirty="0"/>
              <a:t>必须满足下面两个性质：</a:t>
            </a:r>
          </a:p>
          <a:p>
            <a:pPr marL="609600" indent="-609600">
              <a:lnSpc>
                <a:spcPct val="150000"/>
              </a:lnSpc>
              <a:buClr>
                <a:schemeClr val="hlink"/>
              </a:buClr>
              <a:buFont typeface="Wingdings" panose="05000000000000000000" pitchFamily="2" charset="2"/>
              <a:buAutoNum type="arabicPeriod"/>
            </a:pPr>
            <a:r>
              <a:rPr lang="zh-CN" altLang="en-US" sz="2800" dirty="0"/>
              <a:t>(</a:t>
            </a:r>
            <a:r>
              <a:rPr lang="zh-CN" altLang="en-US" sz="2800" dirty="0">
                <a:solidFill>
                  <a:schemeClr val="accent4"/>
                </a:solidFill>
              </a:rPr>
              <a:t>容量条件</a:t>
            </a:r>
            <a:r>
              <a:rPr lang="zh-CN" altLang="en-US" sz="2800" dirty="0"/>
              <a:t>) 对于每个</a:t>
            </a:r>
            <a:r>
              <a:rPr lang="en-US" altLang="zh-CN" sz="2800" dirty="0"/>
              <a:t>e</a:t>
            </a:r>
            <a:r>
              <a:rPr lang="zh-CN" altLang="en-US" sz="2800" dirty="0"/>
              <a:t>∈</a:t>
            </a:r>
            <a:r>
              <a:rPr lang="en-US" altLang="zh-CN" sz="2800" dirty="0"/>
              <a:t>E</a:t>
            </a:r>
            <a:r>
              <a:rPr lang="zh-CN" altLang="en-US" sz="2800" dirty="0"/>
              <a:t>，0 ≤ </a:t>
            </a:r>
            <a:r>
              <a:rPr lang="en-US" altLang="zh-CN" sz="2800" dirty="0"/>
              <a:t>f(e) </a:t>
            </a:r>
            <a:r>
              <a:rPr lang="zh-CN" altLang="en-US" sz="2800" dirty="0"/>
              <a:t>≤ </a:t>
            </a:r>
            <a:r>
              <a:rPr lang="en-US" altLang="zh-CN" sz="2800" dirty="0"/>
              <a:t>C</a:t>
            </a:r>
            <a:r>
              <a:rPr lang="en-US" altLang="zh-CN" sz="3600" baseline="-25000" dirty="0"/>
              <a:t>e</a:t>
            </a:r>
          </a:p>
          <a:p>
            <a:pPr marL="609600" indent="-609600">
              <a:lnSpc>
                <a:spcPct val="150000"/>
              </a:lnSpc>
              <a:buClr>
                <a:schemeClr val="hlink"/>
              </a:buClr>
              <a:buFont typeface="Wingdings" panose="05000000000000000000" pitchFamily="2" charset="2"/>
              <a:buAutoNum type="arabicPeriod"/>
            </a:pPr>
            <a:r>
              <a:rPr lang="en-US" altLang="zh-CN" sz="2800" dirty="0"/>
              <a:t>(</a:t>
            </a:r>
            <a:r>
              <a:rPr lang="zh-CN" altLang="en-US" sz="2800" dirty="0">
                <a:solidFill>
                  <a:schemeClr val="accent4"/>
                </a:solidFill>
              </a:rPr>
              <a:t>守恒条件</a:t>
            </a:r>
            <a:r>
              <a:rPr lang="zh-CN" altLang="en-US" sz="2800" dirty="0"/>
              <a:t>) 除了</a:t>
            </a:r>
            <a:r>
              <a:rPr lang="en-US" altLang="zh-CN" sz="2800" dirty="0"/>
              <a:t>s, t</a:t>
            </a:r>
            <a:r>
              <a:rPr lang="zh-CN" altLang="en-US" sz="2800" dirty="0"/>
              <a:t>外，对每个结点</a:t>
            </a:r>
            <a:r>
              <a:rPr lang="en-US" altLang="zh-CN" sz="2800" dirty="0"/>
              <a:t>v, </a:t>
            </a:r>
            <a:r>
              <a:rPr lang="zh-CN" altLang="en-US" sz="2800" dirty="0"/>
              <a:t>满足</a:t>
            </a:r>
          </a:p>
          <a:p>
            <a:pPr marL="609600" indent="-609600">
              <a:lnSpc>
                <a:spcPct val="150000"/>
              </a:lnSpc>
            </a:pPr>
            <a:endParaRPr lang="zh-CN" altLang="en-US" sz="2800" dirty="0"/>
          </a:p>
        </p:txBody>
      </p:sp>
      <p:graphicFrame>
        <p:nvGraphicFramePr>
          <p:cNvPr id="15364" name="Object 4">
            <a:extLst>
              <a:ext uri="{FF2B5EF4-FFF2-40B4-BE49-F238E27FC236}">
                <a16:creationId xmlns:a16="http://schemas.microsoft.com/office/drawing/2014/main" id="{2EEFB63C-2274-4042-AF4C-7DD2BC55B063}"/>
              </a:ext>
            </a:extLst>
          </p:cNvPr>
          <p:cNvGraphicFramePr>
            <a:graphicFrameLocks noChangeAspect="1"/>
          </p:cNvGraphicFramePr>
          <p:nvPr>
            <p:extLst>
              <p:ext uri="{D42A27DB-BD31-4B8C-83A1-F6EECF244321}">
                <p14:modId xmlns:p14="http://schemas.microsoft.com/office/powerpoint/2010/main" val="3562231625"/>
              </p:ext>
            </p:extLst>
          </p:nvPr>
        </p:nvGraphicFramePr>
        <p:xfrm>
          <a:off x="1547664" y="2924944"/>
          <a:ext cx="1104900" cy="420688"/>
        </p:xfrm>
        <a:graphic>
          <a:graphicData uri="http://schemas.openxmlformats.org/presentationml/2006/ole">
            <mc:AlternateContent xmlns:mc="http://schemas.openxmlformats.org/markup-compatibility/2006">
              <mc:Choice xmlns:v="urn:schemas-microsoft-com:vml" Requires="v">
                <p:oleObj name="Equation" r:id="rId3" imgW="533160" imgH="203040" progId="Equation.3">
                  <p:embed/>
                </p:oleObj>
              </mc:Choice>
              <mc:Fallback>
                <p:oleObj name="Equation" r:id="rId3" imgW="53316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924944"/>
                        <a:ext cx="11049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366" name="Object 6">
                <a:extLst>
                  <a:ext uri="{FF2B5EF4-FFF2-40B4-BE49-F238E27FC236}">
                    <a16:creationId xmlns:a16="http://schemas.microsoft.com/office/drawing/2014/main" id="{18E15907-33AF-443E-AAFD-E91FE09C50CB}"/>
                  </a:ext>
                </a:extLst>
              </p:cNvPr>
              <p:cNvSpPr txBox="1"/>
              <p:nvPr/>
            </p:nvSpPr>
            <p:spPr bwMode="auto">
              <a:xfrm>
                <a:off x="2652564" y="5661175"/>
                <a:ext cx="3240360" cy="1009649"/>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nary>
                        <m:naryPr>
                          <m:chr m:val="∑"/>
                          <m:supHide m:val="on"/>
                          <m:ctrlPr>
                            <a:rPr lang="zh-CN" altLang="en-US" sz="4900" i="1">
                              <a:solidFill>
                                <a:srgbClr val="000000"/>
                              </a:solidFill>
                              <a:latin typeface="Cambria Math" panose="02040503050406030204" pitchFamily="18" charset="0"/>
                            </a:rPr>
                          </m:ctrlPr>
                        </m:naryPr>
                        <m:sub>
                          <m:r>
                            <a:rPr lang="zh-CN" altLang="en-US" sz="4900" i="1">
                              <a:solidFill>
                                <a:srgbClr val="000000"/>
                              </a:solidFill>
                              <a:latin typeface="Cambria Math" panose="02040503050406030204" pitchFamily="18" charset="0"/>
                            </a:rPr>
                            <m:t>𝑒</m:t>
                          </m:r>
                          <m:r>
                            <a:rPr lang="zh-CN" altLang="en-US" sz="4900" i="1">
                              <a:solidFill>
                                <a:srgbClr val="000000"/>
                              </a:solidFill>
                              <a:latin typeface="Cambria Math" panose="02040503050406030204" pitchFamily="18" charset="0"/>
                            </a:rPr>
                            <m:t>进入</m:t>
                          </m:r>
                          <m:r>
                            <a:rPr lang="zh-CN" altLang="en-US" sz="4900" i="1">
                              <a:solidFill>
                                <a:srgbClr val="000000"/>
                              </a:solidFill>
                              <a:latin typeface="Cambria Math" panose="02040503050406030204" pitchFamily="18" charset="0"/>
                            </a:rPr>
                            <m:t>𝑣</m:t>
                          </m:r>
                        </m:sub>
                        <m:sup/>
                        <m:e>
                          <m:r>
                            <a:rPr lang="zh-CN" altLang="en-US" sz="4900" i="1">
                              <a:solidFill>
                                <a:srgbClr val="000000"/>
                              </a:solidFill>
                              <a:latin typeface="Cambria Math" panose="02040503050406030204" pitchFamily="18" charset="0"/>
                            </a:rPr>
                            <m:t>𝑓</m:t>
                          </m:r>
                          <m:r>
                            <a:rPr lang="zh-CN" altLang="en-US" sz="4900" i="1">
                              <a:solidFill>
                                <a:srgbClr val="000000"/>
                              </a:solidFill>
                              <a:latin typeface="Cambria Math" panose="02040503050406030204" pitchFamily="18" charset="0"/>
                            </a:rPr>
                            <m:t>(</m:t>
                          </m:r>
                          <m:r>
                            <a:rPr lang="zh-CN" altLang="en-US" sz="4900" i="1">
                              <a:solidFill>
                                <a:srgbClr val="000000"/>
                              </a:solidFill>
                              <a:latin typeface="Cambria Math" panose="02040503050406030204" pitchFamily="18" charset="0"/>
                            </a:rPr>
                            <m:t>𝑒</m:t>
                          </m:r>
                          <m:r>
                            <a:rPr lang="zh-CN" altLang="en-US" sz="4900" i="1">
                              <a:solidFill>
                                <a:srgbClr val="000000"/>
                              </a:solidFill>
                              <a:latin typeface="Cambria Math" panose="02040503050406030204" pitchFamily="18" charset="0"/>
                            </a:rPr>
                            <m:t>)=</m:t>
                          </m:r>
                        </m:e>
                      </m:nary>
                      <m:nary>
                        <m:naryPr>
                          <m:chr m:val="∑"/>
                          <m:supHide m:val="on"/>
                          <m:ctrlPr>
                            <a:rPr lang="zh-CN" altLang="en-US" sz="4900" i="1">
                              <a:solidFill>
                                <a:srgbClr val="000000"/>
                              </a:solidFill>
                              <a:latin typeface="Cambria Math" panose="02040503050406030204" pitchFamily="18" charset="0"/>
                            </a:rPr>
                          </m:ctrlPr>
                        </m:naryPr>
                        <m:sub>
                          <m:r>
                            <a:rPr lang="zh-CN" altLang="en-US" sz="4900" i="1">
                              <a:solidFill>
                                <a:srgbClr val="000000"/>
                              </a:solidFill>
                              <a:latin typeface="Cambria Math" panose="02040503050406030204" pitchFamily="18" charset="0"/>
                            </a:rPr>
                            <m:t>𝑒</m:t>
                          </m:r>
                          <m:r>
                            <a:rPr lang="zh-CN" altLang="en-US" sz="4900" i="1">
                              <a:solidFill>
                                <a:srgbClr val="000000"/>
                              </a:solidFill>
                              <a:latin typeface="Cambria Math" panose="02040503050406030204" pitchFamily="18" charset="0"/>
                            </a:rPr>
                            <m:t>从</m:t>
                          </m:r>
                          <m:r>
                            <a:rPr lang="zh-CN" altLang="en-US" sz="4900" i="1">
                              <a:solidFill>
                                <a:srgbClr val="000000"/>
                              </a:solidFill>
                              <a:latin typeface="Cambria Math" panose="02040503050406030204" pitchFamily="18" charset="0"/>
                            </a:rPr>
                            <m:t>𝑣</m:t>
                          </m:r>
                          <m:r>
                            <a:rPr lang="zh-CN" altLang="en-US" sz="4900" i="1">
                              <a:solidFill>
                                <a:srgbClr val="000000"/>
                              </a:solidFill>
                              <a:latin typeface="Cambria Math" panose="02040503050406030204" pitchFamily="18" charset="0"/>
                            </a:rPr>
                            <m:t>出来</m:t>
                          </m:r>
                        </m:sub>
                        <m:sup/>
                        <m:e>
                          <m:r>
                            <a:rPr lang="zh-CN" altLang="en-US" sz="4900" i="1">
                              <a:solidFill>
                                <a:srgbClr val="000000"/>
                              </a:solidFill>
                              <a:latin typeface="Cambria Math" panose="02040503050406030204" pitchFamily="18" charset="0"/>
                            </a:rPr>
                            <m:t>𝑓</m:t>
                          </m:r>
                          <m:r>
                            <a:rPr lang="zh-CN" altLang="en-US" sz="4900" i="1">
                              <a:solidFill>
                                <a:srgbClr val="000000"/>
                              </a:solidFill>
                              <a:latin typeface="Cambria Math" panose="02040503050406030204" pitchFamily="18" charset="0"/>
                            </a:rPr>
                            <m:t>(</m:t>
                          </m:r>
                          <m:r>
                            <a:rPr lang="zh-CN" altLang="en-US" sz="4900" i="1">
                              <a:solidFill>
                                <a:srgbClr val="000000"/>
                              </a:solidFill>
                              <a:latin typeface="Cambria Math" panose="02040503050406030204" pitchFamily="18" charset="0"/>
                            </a:rPr>
                            <m:t>𝑒</m:t>
                          </m:r>
                          <m:r>
                            <a:rPr lang="zh-CN" altLang="en-US" sz="4900" i="1">
                              <a:solidFill>
                                <a:srgbClr val="000000"/>
                              </a:solidFill>
                              <a:latin typeface="Cambria Math" panose="02040503050406030204" pitchFamily="18" charset="0"/>
                            </a:rPr>
                            <m:t>)</m:t>
                          </m:r>
                        </m:e>
                      </m:nary>
                    </m:oMath>
                  </m:oMathPara>
                </a14:m>
                <a:endParaRPr lang="zh-CN" altLang="en-US" dirty="0"/>
              </a:p>
            </p:txBody>
          </p:sp>
        </mc:Choice>
        <mc:Fallback xmlns="">
          <p:sp>
            <p:nvSpPr>
              <p:cNvPr id="15366" name="Object 6">
                <a:extLst>
                  <a:ext uri="{FF2B5EF4-FFF2-40B4-BE49-F238E27FC236}">
                    <a16:creationId xmlns:a16="http://schemas.microsoft.com/office/drawing/2014/main" id="{18E15907-33AF-443E-AAFD-E91FE09C50CB}"/>
                  </a:ext>
                </a:extLst>
              </p:cNvPr>
              <p:cNvSpPr txBox="1">
                <a:spLocks noRot="1" noChangeAspect="1" noMove="1" noResize="1" noEditPoints="1" noAdjustHandles="1" noChangeArrowheads="1" noChangeShapeType="1" noTextEdit="1"/>
              </p:cNvSpPr>
              <p:nvPr/>
            </p:nvSpPr>
            <p:spPr bwMode="auto">
              <a:xfrm>
                <a:off x="2652564" y="5661175"/>
                <a:ext cx="3240360" cy="1009649"/>
              </a:xfrm>
              <a:prstGeom prst="rect">
                <a:avLst/>
              </a:prstGeom>
              <a:blipFill>
                <a:blip r:embed="rId5"/>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7F0FE-1A77-27D7-5AE3-26442EB4C669}"/>
            </a:ext>
          </a:extLst>
        </p:cNvPr>
        <p:cNvGrpSpPr/>
        <p:nvPr/>
      </p:nvGrpSpPr>
      <p:grpSpPr>
        <a:xfrm>
          <a:off x="0" y="0"/>
          <a:ext cx="0" cy="0"/>
          <a:chOff x="0" y="0"/>
          <a:chExt cx="0" cy="0"/>
        </a:xfrm>
      </p:grpSpPr>
      <p:sp>
        <p:nvSpPr>
          <p:cNvPr id="16386" name="Rectangle 2">
            <a:extLst>
              <a:ext uri="{FF2B5EF4-FFF2-40B4-BE49-F238E27FC236}">
                <a16:creationId xmlns:a16="http://schemas.microsoft.com/office/drawing/2014/main" id="{6F3B0F52-2C9E-99DA-84B3-3C6865BACC52}"/>
              </a:ext>
            </a:extLst>
          </p:cNvPr>
          <p:cNvSpPr>
            <a:spLocks noGrp="1" noChangeArrowheads="1"/>
          </p:cNvSpPr>
          <p:nvPr>
            <p:ph type="title" idx="4294967295"/>
          </p:nvPr>
        </p:nvSpPr>
        <p:spPr>
          <a:xfrm>
            <a:off x="387772" y="336252"/>
            <a:ext cx="7886700" cy="1325563"/>
          </a:xfrm>
        </p:spPr>
        <p:txBody>
          <a:bodyPr/>
          <a:lstStyle/>
          <a:p>
            <a:r>
              <a:rPr lang="zh-CN" altLang="en-US"/>
              <a:t>最大流问题</a:t>
            </a:r>
          </a:p>
        </p:txBody>
      </p:sp>
      <p:sp>
        <p:nvSpPr>
          <p:cNvPr id="9" name="灯片编号占位符 5">
            <a:extLst>
              <a:ext uri="{FF2B5EF4-FFF2-40B4-BE49-F238E27FC236}">
                <a16:creationId xmlns:a16="http://schemas.microsoft.com/office/drawing/2014/main" id="{B4E8A700-1960-D4D1-82FC-89ED887D27C4}"/>
              </a:ext>
            </a:extLst>
          </p:cNvPr>
          <p:cNvSpPr>
            <a:spLocks noGrp="1"/>
          </p:cNvSpPr>
          <p:nvPr>
            <p:ph type="sldNum" sz="quarter" idx="4294967295"/>
          </p:nvPr>
        </p:nvSpPr>
        <p:spPr>
          <a:xfrm>
            <a:off x="7086600" y="6356350"/>
            <a:ext cx="2057400" cy="365125"/>
          </a:xfrm>
        </p:spPr>
        <p:txBody>
          <a:bodyPr/>
          <a:lstStyle/>
          <a:p>
            <a:fld id="{C3D7E52C-8BB4-46A0-897F-F560576A2178}" type="slidenum">
              <a:rPr lang="zh-CN" altLang="en-US"/>
              <a:pPr/>
              <a:t>19</a:t>
            </a:fld>
            <a:endParaRPr lang="en-US" altLang="zh-CN"/>
          </a:p>
        </p:txBody>
      </p:sp>
      <p:sp>
        <p:nvSpPr>
          <p:cNvPr id="16387" name="Rectangle 3">
            <a:extLst>
              <a:ext uri="{FF2B5EF4-FFF2-40B4-BE49-F238E27FC236}">
                <a16:creationId xmlns:a16="http://schemas.microsoft.com/office/drawing/2014/main" id="{9C672F8A-FB3F-2B59-CA5B-17051B2C972E}"/>
              </a:ext>
            </a:extLst>
          </p:cNvPr>
          <p:cNvSpPr>
            <a:spLocks noGrp="1" noChangeArrowheads="1"/>
          </p:cNvSpPr>
          <p:nvPr>
            <p:ph idx="4294967295"/>
          </p:nvPr>
        </p:nvSpPr>
        <p:spPr>
          <a:xfrm>
            <a:off x="844128" y="1410814"/>
            <a:ext cx="7912100" cy="4250433"/>
          </a:xfrm>
        </p:spPr>
        <p:txBody>
          <a:bodyPr>
            <a:normAutofit fontScale="92500"/>
          </a:bodyPr>
          <a:lstStyle/>
          <a:p>
            <a:pPr>
              <a:lnSpc>
                <a:spcPct val="150000"/>
              </a:lnSpc>
            </a:pPr>
            <a:r>
              <a:rPr lang="zh-CN" altLang="en-US" sz="2800" dirty="0"/>
              <a:t>一条边上的流</a:t>
            </a:r>
            <a:r>
              <a:rPr lang="zh-CN" altLang="en-US" sz="2800" dirty="0">
                <a:solidFill>
                  <a:schemeClr val="accent4"/>
                </a:solidFill>
              </a:rPr>
              <a:t>不能超过</a:t>
            </a:r>
            <a:r>
              <a:rPr lang="zh-CN" altLang="en-US" sz="2800" dirty="0"/>
              <a:t>这条边的容量。</a:t>
            </a:r>
            <a:endParaRPr lang="en-US" altLang="zh-CN" sz="2800" dirty="0"/>
          </a:p>
          <a:p>
            <a:pPr>
              <a:lnSpc>
                <a:spcPct val="150000"/>
              </a:lnSpc>
            </a:pPr>
            <a:r>
              <a:rPr lang="zh-CN" altLang="en-US" sz="2800" dirty="0"/>
              <a:t>除了源点和汇点以外，对每个其他结点，</a:t>
            </a:r>
            <a:r>
              <a:rPr lang="zh-CN" altLang="en-US" sz="2800" dirty="0">
                <a:solidFill>
                  <a:schemeClr val="accent4"/>
                </a:solidFill>
              </a:rPr>
              <a:t>进入的流量必须等于离开的流量</a:t>
            </a:r>
            <a:r>
              <a:rPr lang="zh-CN" altLang="en-US" sz="2800" dirty="0"/>
              <a:t>。</a:t>
            </a:r>
            <a:endParaRPr lang="en-US" altLang="zh-CN" sz="2800" dirty="0"/>
          </a:p>
          <a:p>
            <a:pPr>
              <a:lnSpc>
                <a:spcPct val="150000"/>
              </a:lnSpc>
            </a:pPr>
            <a:r>
              <a:rPr lang="zh-CN" altLang="en-US" sz="2800" dirty="0"/>
              <a:t>源点没有进入边，但是允许流出来；</a:t>
            </a:r>
            <a:endParaRPr lang="en-US" altLang="zh-CN" sz="2800" dirty="0"/>
          </a:p>
          <a:p>
            <a:pPr>
              <a:lnSpc>
                <a:spcPct val="150000"/>
              </a:lnSpc>
            </a:pPr>
            <a:r>
              <a:rPr lang="zh-CN" altLang="en-US" sz="2800" dirty="0"/>
              <a:t>汇点允许有流进入，尽管没有边离开它。</a:t>
            </a:r>
            <a:endParaRPr lang="en-US" altLang="zh-CN" sz="2800" dirty="0"/>
          </a:p>
          <a:p>
            <a:pPr>
              <a:lnSpc>
                <a:spcPct val="150000"/>
              </a:lnSpc>
            </a:pPr>
            <a:r>
              <a:rPr lang="zh-CN" altLang="en-US" sz="2800" dirty="0">
                <a:solidFill>
                  <a:schemeClr val="accent2">
                    <a:lumMod val="60000"/>
                    <a:lumOff val="40000"/>
                  </a:schemeClr>
                </a:solidFill>
              </a:rPr>
              <a:t>一个流</a:t>
            </a:r>
            <a:r>
              <a:rPr lang="en-US" altLang="zh-CN" sz="2800" dirty="0">
                <a:solidFill>
                  <a:schemeClr val="accent2">
                    <a:lumMod val="60000"/>
                    <a:lumOff val="40000"/>
                  </a:schemeClr>
                </a:solidFill>
              </a:rPr>
              <a:t>f</a:t>
            </a:r>
            <a:r>
              <a:rPr lang="zh-CN" altLang="en-US" sz="2800" dirty="0">
                <a:solidFill>
                  <a:schemeClr val="accent2">
                    <a:lumMod val="60000"/>
                    <a:lumOff val="40000"/>
                  </a:schemeClr>
                </a:solidFill>
              </a:rPr>
              <a:t>的值，记作</a:t>
            </a:r>
            <a:r>
              <a:rPr lang="en-US" altLang="zh-CN" sz="2800" dirty="0">
                <a:solidFill>
                  <a:schemeClr val="accent2">
                    <a:lumMod val="60000"/>
                    <a:lumOff val="40000"/>
                  </a:schemeClr>
                </a:solidFill>
              </a:rPr>
              <a:t>v(f)</a:t>
            </a:r>
            <a:r>
              <a:rPr lang="zh-CN" altLang="en-US" sz="2800" dirty="0"/>
              <a:t>，定义成</a:t>
            </a:r>
            <a:r>
              <a:rPr lang="zh-CN" altLang="en-US" sz="2800" dirty="0">
                <a:solidFill>
                  <a:schemeClr val="accent4"/>
                </a:solidFill>
              </a:rPr>
              <a:t>在源点产生的流量</a:t>
            </a:r>
            <a:r>
              <a:rPr lang="zh-CN" altLang="en-US" sz="2800" dirty="0"/>
              <a:t>：</a:t>
            </a:r>
          </a:p>
        </p:txBody>
      </p:sp>
      <p:pic>
        <p:nvPicPr>
          <p:cNvPr id="3" name="图片 2">
            <a:extLst>
              <a:ext uri="{FF2B5EF4-FFF2-40B4-BE49-F238E27FC236}">
                <a16:creationId xmlns:a16="http://schemas.microsoft.com/office/drawing/2014/main" id="{0EE82A07-731E-9D35-A547-DE0BDD212F7B}"/>
              </a:ext>
            </a:extLst>
          </p:cNvPr>
          <p:cNvPicPr>
            <a:picLocks noChangeAspect="1"/>
          </p:cNvPicPr>
          <p:nvPr/>
        </p:nvPicPr>
        <p:blipFill>
          <a:blip r:embed="rId3"/>
          <a:stretch>
            <a:fillRect/>
          </a:stretch>
        </p:blipFill>
        <p:spPr>
          <a:xfrm>
            <a:off x="2194046" y="5465897"/>
            <a:ext cx="4406211" cy="890453"/>
          </a:xfrm>
          <a:prstGeom prst="rect">
            <a:avLst/>
          </a:prstGeom>
        </p:spPr>
      </p:pic>
    </p:spTree>
    <p:extLst>
      <p:ext uri="{BB962C8B-B14F-4D97-AF65-F5344CB8AC3E}">
        <p14:creationId xmlns:p14="http://schemas.microsoft.com/office/powerpoint/2010/main" val="143221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EF02-1832-CEF2-6706-C9E338D821F6}"/>
            </a:ext>
          </a:extLst>
        </p:cNvPr>
        <p:cNvGrpSpPr/>
        <p:nvPr/>
      </p:nvGrpSpPr>
      <p:grpSpPr>
        <a:xfrm>
          <a:off x="0" y="0"/>
          <a:ext cx="0" cy="0"/>
          <a:chOff x="0" y="0"/>
          <a:chExt cx="0" cy="0"/>
        </a:xfrm>
      </p:grpSpPr>
      <p:sp>
        <p:nvSpPr>
          <p:cNvPr id="8194" name="Rectangle 2">
            <a:extLst>
              <a:ext uri="{FF2B5EF4-FFF2-40B4-BE49-F238E27FC236}">
                <a16:creationId xmlns:a16="http://schemas.microsoft.com/office/drawing/2014/main" id="{813C8C75-5D8F-D928-300C-48D9BDE1227A}"/>
              </a:ext>
            </a:extLst>
          </p:cNvPr>
          <p:cNvSpPr>
            <a:spLocks noGrp="1" noChangeArrowheads="1"/>
          </p:cNvSpPr>
          <p:nvPr>
            <p:ph type="title" idx="4294967295"/>
          </p:nvPr>
        </p:nvSpPr>
        <p:spPr>
          <a:xfrm>
            <a:off x="628650" y="239311"/>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EC3CDFC5-64A6-1FBE-BFB4-3FC0E6718B13}"/>
              </a:ext>
            </a:extLst>
          </p:cNvPr>
          <p:cNvSpPr>
            <a:spLocks noGrp="1"/>
          </p:cNvSpPr>
          <p:nvPr>
            <p:ph type="sldNum" sz="quarter" idx="4294967295"/>
          </p:nvPr>
        </p:nvSpPr>
        <p:spPr>
          <a:xfrm>
            <a:off x="7086600" y="6356350"/>
            <a:ext cx="2057400" cy="365125"/>
          </a:xfrm>
        </p:spPr>
        <p:txBody>
          <a:bodyPr/>
          <a:lstStyle/>
          <a:p>
            <a:fld id="{EA805C33-602D-40BC-AA8D-AE34FAA7E01D}" type="slidenum">
              <a:rPr lang="zh-CN" altLang="en-US"/>
              <a:pPr/>
              <a:t>2</a:t>
            </a:fld>
            <a:endParaRPr lang="en-US" altLang="zh-CN"/>
          </a:p>
        </p:txBody>
      </p:sp>
      <p:sp>
        <p:nvSpPr>
          <p:cNvPr id="8195" name="Rectangle 3">
            <a:extLst>
              <a:ext uri="{FF2B5EF4-FFF2-40B4-BE49-F238E27FC236}">
                <a16:creationId xmlns:a16="http://schemas.microsoft.com/office/drawing/2014/main" id="{802E96DB-60CF-929B-A950-D42B260C0871}"/>
              </a:ext>
            </a:extLst>
          </p:cNvPr>
          <p:cNvSpPr>
            <a:spLocks noGrp="1" noChangeArrowheads="1"/>
          </p:cNvSpPr>
          <p:nvPr>
            <p:ph idx="4294967295"/>
          </p:nvPr>
        </p:nvSpPr>
        <p:spPr>
          <a:xfrm>
            <a:off x="639202" y="1253331"/>
            <a:ext cx="7886700" cy="4351338"/>
          </a:xfrm>
        </p:spPr>
        <p:txBody>
          <a:bodyPr>
            <a:normAutofit/>
          </a:bodyPr>
          <a:lstStyle/>
          <a:p>
            <a:pPr>
              <a:lnSpc>
                <a:spcPct val="150000"/>
              </a:lnSpc>
            </a:pPr>
            <a:r>
              <a:rPr lang="zh-CN" altLang="en-US" sz="2400" dirty="0"/>
              <a:t>一个</a:t>
            </a:r>
            <a:r>
              <a:rPr lang="zh-CN" altLang="en-US" sz="2400" dirty="0">
                <a:solidFill>
                  <a:schemeClr val="hlink"/>
                </a:solidFill>
              </a:rPr>
              <a:t>二部图</a:t>
            </a:r>
            <a:r>
              <a:rPr lang="en-US" altLang="zh-CN" sz="2400" dirty="0"/>
              <a:t>G=(V,E)</a:t>
            </a:r>
            <a:r>
              <a:rPr lang="zh-CN" altLang="en-US" sz="2400" dirty="0"/>
              <a:t>是一个无向图，结点集合可以划分成</a:t>
            </a:r>
            <a:r>
              <a:rPr lang="en-US" altLang="zh-CN" sz="2400" dirty="0"/>
              <a:t>V=X </a:t>
            </a:r>
            <a:r>
              <a:rPr lang="zh-CN" altLang="en-US" sz="2400" dirty="0"/>
              <a:t>∪</a:t>
            </a:r>
            <a:r>
              <a:rPr lang="en-US" altLang="zh-CN" sz="2400" dirty="0"/>
              <a:t> Y,   </a:t>
            </a:r>
            <a:r>
              <a:rPr lang="zh-CN" altLang="en-US" sz="2400" dirty="0"/>
              <a:t>每条边</a:t>
            </a:r>
            <a:r>
              <a:rPr lang="en-US" altLang="zh-CN" sz="2400" dirty="0"/>
              <a:t>e</a:t>
            </a:r>
            <a:r>
              <a:rPr lang="zh-CN" altLang="en-US" sz="2400" dirty="0"/>
              <a:t>有一个端点在</a:t>
            </a:r>
            <a:r>
              <a:rPr lang="en-US" altLang="zh-CN" sz="2400" dirty="0"/>
              <a:t>X</a:t>
            </a:r>
            <a:r>
              <a:rPr lang="zh-CN" altLang="en-US" sz="2400" dirty="0"/>
              <a:t>中，一个端点在</a:t>
            </a:r>
            <a:r>
              <a:rPr lang="en-US" altLang="zh-CN" sz="2400" dirty="0"/>
              <a:t>Y</a:t>
            </a:r>
            <a:r>
              <a:rPr lang="zh-CN" altLang="en-US" sz="2400" dirty="0"/>
              <a:t>中。</a:t>
            </a:r>
            <a:endParaRPr lang="en-US" altLang="zh-CN" sz="2400" dirty="0"/>
          </a:p>
          <a:p>
            <a:pPr>
              <a:lnSpc>
                <a:spcPct val="150000"/>
              </a:lnSpc>
            </a:pPr>
            <a:endParaRPr lang="zh-CN" altLang="en-US" sz="2400" dirty="0"/>
          </a:p>
        </p:txBody>
      </p:sp>
      <p:pic>
        <p:nvPicPr>
          <p:cNvPr id="3" name="图片 2">
            <a:extLst>
              <a:ext uri="{FF2B5EF4-FFF2-40B4-BE49-F238E27FC236}">
                <a16:creationId xmlns:a16="http://schemas.microsoft.com/office/drawing/2014/main" id="{0C3CD180-C466-D869-6F51-41D8ED16C6D4}"/>
              </a:ext>
            </a:extLst>
          </p:cNvPr>
          <p:cNvPicPr>
            <a:picLocks noChangeAspect="1"/>
          </p:cNvPicPr>
          <p:nvPr/>
        </p:nvPicPr>
        <p:blipFill>
          <a:blip r:embed="rId2"/>
          <a:stretch>
            <a:fillRect/>
          </a:stretch>
        </p:blipFill>
        <p:spPr>
          <a:xfrm>
            <a:off x="3059832" y="2578894"/>
            <a:ext cx="2639249" cy="3611066"/>
          </a:xfrm>
          <a:prstGeom prst="rect">
            <a:avLst/>
          </a:prstGeom>
        </p:spPr>
      </p:pic>
    </p:spTree>
    <p:extLst>
      <p:ext uri="{BB962C8B-B14F-4D97-AF65-F5344CB8AC3E}">
        <p14:creationId xmlns:p14="http://schemas.microsoft.com/office/powerpoint/2010/main" val="342499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77088C8-D5E2-4697-B4DF-12C19F86B316}"/>
              </a:ext>
            </a:extLst>
          </p:cNvPr>
          <p:cNvSpPr>
            <a:spLocks noGrp="1" noChangeArrowheads="1"/>
          </p:cNvSpPr>
          <p:nvPr>
            <p:ph type="title" idx="4294967295"/>
          </p:nvPr>
        </p:nvSpPr>
        <p:spPr>
          <a:xfrm>
            <a:off x="387772" y="336252"/>
            <a:ext cx="7886700" cy="1325563"/>
          </a:xfrm>
        </p:spPr>
        <p:txBody>
          <a:bodyPr/>
          <a:lstStyle/>
          <a:p>
            <a:r>
              <a:rPr lang="zh-CN" altLang="en-US"/>
              <a:t>最大流问题</a:t>
            </a:r>
          </a:p>
        </p:txBody>
      </p:sp>
      <p:sp>
        <p:nvSpPr>
          <p:cNvPr id="9" name="灯片编号占位符 5">
            <a:extLst>
              <a:ext uri="{FF2B5EF4-FFF2-40B4-BE49-F238E27FC236}">
                <a16:creationId xmlns:a16="http://schemas.microsoft.com/office/drawing/2014/main" id="{98C7F8D5-9A2D-4280-A6EF-D2596FC73088}"/>
              </a:ext>
            </a:extLst>
          </p:cNvPr>
          <p:cNvSpPr>
            <a:spLocks noGrp="1"/>
          </p:cNvSpPr>
          <p:nvPr>
            <p:ph type="sldNum" sz="quarter" idx="4294967295"/>
          </p:nvPr>
        </p:nvSpPr>
        <p:spPr>
          <a:xfrm>
            <a:off x="7086600" y="6356350"/>
            <a:ext cx="2057400" cy="365125"/>
          </a:xfrm>
        </p:spPr>
        <p:txBody>
          <a:bodyPr/>
          <a:lstStyle/>
          <a:p>
            <a:fld id="{C3D7E52C-8BB4-46A0-897F-F560576A2178}" type="slidenum">
              <a:rPr lang="zh-CN" altLang="en-US"/>
              <a:pPr/>
              <a:t>20</a:t>
            </a:fld>
            <a:endParaRPr lang="en-US" altLang="zh-CN"/>
          </a:p>
        </p:txBody>
      </p:sp>
      <p:sp>
        <p:nvSpPr>
          <p:cNvPr id="16387" name="Rectangle 3">
            <a:extLst>
              <a:ext uri="{FF2B5EF4-FFF2-40B4-BE49-F238E27FC236}">
                <a16:creationId xmlns:a16="http://schemas.microsoft.com/office/drawing/2014/main" id="{81962E3F-D9D5-43E7-8B57-06E34AA089DC}"/>
              </a:ext>
            </a:extLst>
          </p:cNvPr>
          <p:cNvSpPr>
            <a:spLocks noGrp="1" noChangeArrowheads="1"/>
          </p:cNvSpPr>
          <p:nvPr>
            <p:ph idx="4294967295"/>
          </p:nvPr>
        </p:nvSpPr>
        <p:spPr>
          <a:xfrm>
            <a:off x="891730" y="1484784"/>
            <a:ext cx="7912100" cy="4608512"/>
          </a:xfrm>
        </p:spPr>
        <p:txBody>
          <a:bodyPr>
            <a:normAutofit fontScale="92500" lnSpcReduction="10000"/>
          </a:bodyPr>
          <a:lstStyle/>
          <a:p>
            <a:pPr>
              <a:lnSpc>
                <a:spcPct val="150000"/>
              </a:lnSpc>
            </a:pPr>
            <a:r>
              <a:rPr lang="zh-CN" altLang="en-US" sz="2800" dirty="0"/>
              <a:t>为了使得这些记号更为简洁，我们定义</a:t>
            </a:r>
            <a:endParaRPr lang="en-US" altLang="zh-CN" sz="2800" dirty="0"/>
          </a:p>
          <a:p>
            <a:pPr>
              <a:lnSpc>
                <a:spcPct val="150000"/>
              </a:lnSpc>
            </a:pPr>
            <a:endParaRPr lang="en-US" altLang="zh-CN" sz="2800" dirty="0"/>
          </a:p>
          <a:p>
            <a:pPr>
              <a:lnSpc>
                <a:spcPct val="150000"/>
              </a:lnSpc>
            </a:pPr>
            <a:r>
              <a:rPr lang="zh-CN" altLang="en-US" sz="2800" dirty="0"/>
              <a:t>我们可以把它推广到结点的集合，定义</a:t>
            </a:r>
            <a:endParaRPr lang="en-US" altLang="zh-CN" sz="2800" dirty="0"/>
          </a:p>
          <a:p>
            <a:pPr>
              <a:lnSpc>
                <a:spcPct val="150000"/>
              </a:lnSpc>
            </a:pPr>
            <a:endParaRPr lang="en-US" altLang="zh-CN" sz="2800" dirty="0"/>
          </a:p>
          <a:p>
            <a:pPr marL="0" indent="0" algn="just">
              <a:lnSpc>
                <a:spcPct val="150000"/>
              </a:lnSpc>
              <a:buNone/>
            </a:pPr>
            <a:r>
              <a:rPr lang="zh-CN" altLang="en-US" sz="2800" dirty="0"/>
              <a:t>按照这个术语，对于结点</a:t>
            </a:r>
            <a:r>
              <a:rPr lang="en-US" altLang="zh-CN" sz="2800" dirty="0"/>
              <a:t> v </a:t>
            </a:r>
            <a:r>
              <a:rPr lang="zh-CN" altLang="en-US" sz="2800" dirty="0"/>
              <a:t>≠</a:t>
            </a:r>
            <a:r>
              <a:rPr lang="en-US" altLang="zh-CN" sz="2800" dirty="0"/>
              <a:t> </a:t>
            </a:r>
            <a:r>
              <a:rPr lang="en-US" altLang="zh-CN" sz="2800" dirty="0" err="1"/>
              <a:t>s,t</a:t>
            </a:r>
            <a:r>
              <a:rPr lang="en-US" altLang="zh-CN" sz="2800" dirty="0"/>
              <a:t> </a:t>
            </a:r>
            <a:r>
              <a:rPr lang="zh-CN" altLang="en-US" sz="2800" dirty="0"/>
              <a:t>的守恒条件变成</a:t>
            </a:r>
            <a:endParaRPr lang="en-US" altLang="zh-CN" sz="2800" dirty="0"/>
          </a:p>
          <a:p>
            <a:pPr marL="0" indent="0" algn="just">
              <a:lnSpc>
                <a:spcPct val="150000"/>
              </a:lnSpc>
              <a:buNone/>
            </a:pPr>
            <a:endParaRPr lang="en-US" altLang="zh-CN" sz="2800" dirty="0"/>
          </a:p>
          <a:p>
            <a:pPr marL="0" indent="0" algn="just">
              <a:lnSpc>
                <a:spcPct val="150000"/>
              </a:lnSpc>
              <a:buNone/>
            </a:pPr>
            <a:r>
              <a:rPr lang="zh-CN" altLang="en-US" sz="2800" dirty="0"/>
              <a:t>并且我们可以写成</a:t>
            </a:r>
          </a:p>
        </p:txBody>
      </p:sp>
      <p:graphicFrame>
        <p:nvGraphicFramePr>
          <p:cNvPr id="16388" name="Object 4">
            <a:extLst>
              <a:ext uri="{FF2B5EF4-FFF2-40B4-BE49-F238E27FC236}">
                <a16:creationId xmlns:a16="http://schemas.microsoft.com/office/drawing/2014/main" id="{808FC9E4-6E95-4CEB-AD75-EA768A83BE55}"/>
              </a:ext>
            </a:extLst>
          </p:cNvPr>
          <p:cNvGraphicFramePr>
            <a:graphicFrameLocks noChangeAspect="1"/>
          </p:cNvGraphicFramePr>
          <p:nvPr>
            <p:extLst>
              <p:ext uri="{D42A27DB-BD31-4B8C-83A1-F6EECF244321}">
                <p14:modId xmlns:p14="http://schemas.microsoft.com/office/powerpoint/2010/main" val="1003102516"/>
              </p:ext>
            </p:extLst>
          </p:nvPr>
        </p:nvGraphicFramePr>
        <p:xfrm>
          <a:off x="3782492" y="3252315"/>
          <a:ext cx="914400" cy="215900"/>
        </p:xfrm>
        <a:graphic>
          <a:graphicData uri="http://schemas.openxmlformats.org/presentationml/2006/ole">
            <mc:AlternateContent xmlns:mc="http://schemas.openxmlformats.org/markup-compatibility/2006">
              <mc:Choice xmlns:v="urn:schemas-microsoft-com:vml" Requires="v">
                <p:oleObj name="Equation" r:id="rId3" imgW="914400" imgH="215640" progId="Equation.3">
                  <p:embed/>
                </p:oleObj>
              </mc:Choice>
              <mc:Fallback>
                <p:oleObj name="Equation" r:id="rId3" imgW="91440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492" y="3252315"/>
                        <a:ext cx="914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5D0FC6B2-9209-F0E1-C3E3-270CA0280834}"/>
              </a:ext>
            </a:extLst>
          </p:cNvPr>
          <p:cNvPicPr>
            <a:picLocks noChangeAspect="1"/>
          </p:cNvPicPr>
          <p:nvPr/>
        </p:nvPicPr>
        <p:blipFill>
          <a:blip r:embed="rId5"/>
          <a:stretch>
            <a:fillRect/>
          </a:stretch>
        </p:blipFill>
        <p:spPr>
          <a:xfrm>
            <a:off x="1091212" y="2250732"/>
            <a:ext cx="7382742" cy="453003"/>
          </a:xfrm>
          <a:prstGeom prst="rect">
            <a:avLst/>
          </a:prstGeom>
        </p:spPr>
      </p:pic>
      <p:pic>
        <p:nvPicPr>
          <p:cNvPr id="7" name="图片 6">
            <a:extLst>
              <a:ext uri="{FF2B5EF4-FFF2-40B4-BE49-F238E27FC236}">
                <a16:creationId xmlns:a16="http://schemas.microsoft.com/office/drawing/2014/main" id="{D26B98F7-81A9-FE04-2241-6360DD18BB7E}"/>
              </a:ext>
            </a:extLst>
          </p:cNvPr>
          <p:cNvPicPr>
            <a:picLocks noChangeAspect="1"/>
          </p:cNvPicPr>
          <p:nvPr/>
        </p:nvPicPr>
        <p:blipFill>
          <a:blip r:embed="rId6"/>
          <a:stretch>
            <a:fillRect/>
          </a:stretch>
        </p:blipFill>
        <p:spPr>
          <a:xfrm>
            <a:off x="1005520" y="3625766"/>
            <a:ext cx="7554125" cy="453002"/>
          </a:xfrm>
          <a:prstGeom prst="rect">
            <a:avLst/>
          </a:prstGeom>
        </p:spPr>
      </p:pic>
      <p:pic>
        <p:nvPicPr>
          <p:cNvPr id="10" name="图片 9">
            <a:extLst>
              <a:ext uri="{FF2B5EF4-FFF2-40B4-BE49-F238E27FC236}">
                <a16:creationId xmlns:a16="http://schemas.microsoft.com/office/drawing/2014/main" id="{F42BBB6A-A762-7228-2053-5D82119695F2}"/>
              </a:ext>
            </a:extLst>
          </p:cNvPr>
          <p:cNvPicPr>
            <a:picLocks noChangeAspect="1"/>
          </p:cNvPicPr>
          <p:nvPr/>
        </p:nvPicPr>
        <p:blipFill>
          <a:blip r:embed="rId7"/>
          <a:stretch>
            <a:fillRect/>
          </a:stretch>
        </p:blipFill>
        <p:spPr>
          <a:xfrm>
            <a:off x="3094547" y="4803895"/>
            <a:ext cx="2473149" cy="453002"/>
          </a:xfrm>
          <a:prstGeom prst="rect">
            <a:avLst/>
          </a:prstGeom>
        </p:spPr>
      </p:pic>
      <p:pic>
        <p:nvPicPr>
          <p:cNvPr id="12" name="图片 11">
            <a:extLst>
              <a:ext uri="{FF2B5EF4-FFF2-40B4-BE49-F238E27FC236}">
                <a16:creationId xmlns:a16="http://schemas.microsoft.com/office/drawing/2014/main" id="{4E690442-E5D6-A2A8-2AA8-BB26B4FFB29F}"/>
              </a:ext>
            </a:extLst>
          </p:cNvPr>
          <p:cNvPicPr>
            <a:picLocks noChangeAspect="1"/>
          </p:cNvPicPr>
          <p:nvPr/>
        </p:nvPicPr>
        <p:blipFill>
          <a:blip r:embed="rId8"/>
          <a:stretch>
            <a:fillRect/>
          </a:stretch>
        </p:blipFill>
        <p:spPr>
          <a:xfrm>
            <a:off x="4139952" y="5571182"/>
            <a:ext cx="2277592" cy="4530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4564E-D8D4-6F0A-FD10-0E91DE7AC503}"/>
            </a:ext>
          </a:extLst>
        </p:cNvPr>
        <p:cNvGrpSpPr/>
        <p:nvPr/>
      </p:nvGrpSpPr>
      <p:grpSpPr>
        <a:xfrm>
          <a:off x="0" y="0"/>
          <a:ext cx="0" cy="0"/>
          <a:chOff x="0" y="0"/>
          <a:chExt cx="0" cy="0"/>
        </a:xfrm>
      </p:grpSpPr>
      <p:sp>
        <p:nvSpPr>
          <p:cNvPr id="16386" name="Rectangle 2">
            <a:extLst>
              <a:ext uri="{FF2B5EF4-FFF2-40B4-BE49-F238E27FC236}">
                <a16:creationId xmlns:a16="http://schemas.microsoft.com/office/drawing/2014/main" id="{5B00543B-8C69-74F7-1642-C725A48F2B38}"/>
              </a:ext>
            </a:extLst>
          </p:cNvPr>
          <p:cNvSpPr>
            <a:spLocks noGrp="1" noChangeArrowheads="1"/>
          </p:cNvSpPr>
          <p:nvPr>
            <p:ph type="title" idx="4294967295"/>
          </p:nvPr>
        </p:nvSpPr>
        <p:spPr>
          <a:xfrm>
            <a:off x="387772" y="336252"/>
            <a:ext cx="7886700" cy="1325563"/>
          </a:xfrm>
        </p:spPr>
        <p:txBody>
          <a:bodyPr/>
          <a:lstStyle/>
          <a:p>
            <a:r>
              <a:rPr lang="zh-CN" altLang="en-US"/>
              <a:t>最大流问题</a:t>
            </a:r>
          </a:p>
        </p:txBody>
      </p:sp>
      <p:sp>
        <p:nvSpPr>
          <p:cNvPr id="9" name="灯片编号占位符 5">
            <a:extLst>
              <a:ext uri="{FF2B5EF4-FFF2-40B4-BE49-F238E27FC236}">
                <a16:creationId xmlns:a16="http://schemas.microsoft.com/office/drawing/2014/main" id="{FCE35432-D47D-0D70-39DA-A1464A1E8EF8}"/>
              </a:ext>
            </a:extLst>
          </p:cNvPr>
          <p:cNvSpPr>
            <a:spLocks noGrp="1"/>
          </p:cNvSpPr>
          <p:nvPr>
            <p:ph type="sldNum" sz="quarter" idx="4294967295"/>
          </p:nvPr>
        </p:nvSpPr>
        <p:spPr>
          <a:xfrm>
            <a:off x="7086600" y="6356350"/>
            <a:ext cx="2057400" cy="365125"/>
          </a:xfrm>
        </p:spPr>
        <p:txBody>
          <a:bodyPr/>
          <a:lstStyle/>
          <a:p>
            <a:fld id="{C3D7E52C-8BB4-46A0-897F-F560576A2178}" type="slidenum">
              <a:rPr lang="zh-CN" altLang="en-US"/>
              <a:pPr/>
              <a:t>21</a:t>
            </a:fld>
            <a:endParaRPr lang="en-US" altLang="zh-CN"/>
          </a:p>
        </p:txBody>
      </p:sp>
      <p:sp>
        <p:nvSpPr>
          <p:cNvPr id="16387" name="Rectangle 3">
            <a:extLst>
              <a:ext uri="{FF2B5EF4-FFF2-40B4-BE49-F238E27FC236}">
                <a16:creationId xmlns:a16="http://schemas.microsoft.com/office/drawing/2014/main" id="{57CCEBB2-B053-ADBB-9F17-8D095B549F01}"/>
              </a:ext>
            </a:extLst>
          </p:cNvPr>
          <p:cNvSpPr>
            <a:spLocks noGrp="1" noChangeArrowheads="1"/>
          </p:cNvSpPr>
          <p:nvPr>
            <p:ph idx="4294967295"/>
          </p:nvPr>
        </p:nvSpPr>
        <p:spPr>
          <a:xfrm>
            <a:off x="615950" y="1661815"/>
            <a:ext cx="7912100" cy="4114800"/>
          </a:xfrm>
        </p:spPr>
        <p:txBody>
          <a:bodyPr>
            <a:normAutofit/>
          </a:bodyPr>
          <a:lstStyle/>
          <a:p>
            <a:pPr>
              <a:lnSpc>
                <a:spcPct val="150000"/>
              </a:lnSpc>
            </a:pPr>
            <a:r>
              <a:rPr lang="zh-CN" altLang="en-US" sz="2800" dirty="0">
                <a:solidFill>
                  <a:schemeClr val="hlink"/>
                </a:solidFill>
              </a:rPr>
              <a:t>最大流问题</a:t>
            </a:r>
            <a:r>
              <a:rPr lang="zh-CN" altLang="en-US" sz="2800" dirty="0"/>
              <a:t>：</a:t>
            </a:r>
            <a:endParaRPr lang="en-US" altLang="zh-CN" sz="2800" dirty="0"/>
          </a:p>
          <a:p>
            <a:pPr>
              <a:lnSpc>
                <a:spcPct val="150000"/>
              </a:lnSpc>
            </a:pPr>
            <a:r>
              <a:rPr lang="zh-CN" altLang="en-US" sz="2800" dirty="0"/>
              <a:t>给定一个流网络，目标是安排交通使得有效容量尽可能得到有效使用。</a:t>
            </a:r>
            <a:endParaRPr lang="en-US" altLang="zh-CN" sz="2800" dirty="0"/>
          </a:p>
          <a:p>
            <a:pPr>
              <a:lnSpc>
                <a:spcPct val="150000"/>
              </a:lnSpc>
            </a:pPr>
            <a:r>
              <a:rPr lang="zh-CN" altLang="en-US" sz="2800" dirty="0"/>
              <a:t>给定一个流网络，</a:t>
            </a:r>
            <a:r>
              <a:rPr lang="zh-CN" altLang="en-US" sz="2800" b="1" dirty="0"/>
              <a:t>找出一个具有最大值的流。</a:t>
            </a:r>
          </a:p>
        </p:txBody>
      </p:sp>
      <p:graphicFrame>
        <p:nvGraphicFramePr>
          <p:cNvPr id="16388" name="Object 4">
            <a:extLst>
              <a:ext uri="{FF2B5EF4-FFF2-40B4-BE49-F238E27FC236}">
                <a16:creationId xmlns:a16="http://schemas.microsoft.com/office/drawing/2014/main" id="{72255651-9B06-AA59-7E7F-3620EE6E1BEC}"/>
              </a:ext>
            </a:extLst>
          </p:cNvPr>
          <p:cNvGraphicFramePr>
            <a:graphicFrameLocks noChangeAspect="1"/>
          </p:cNvGraphicFramePr>
          <p:nvPr/>
        </p:nvGraphicFramePr>
        <p:xfrm>
          <a:off x="3782492" y="3252315"/>
          <a:ext cx="914400" cy="215900"/>
        </p:xfrm>
        <a:graphic>
          <a:graphicData uri="http://schemas.openxmlformats.org/presentationml/2006/ole">
            <mc:AlternateContent xmlns:mc="http://schemas.openxmlformats.org/markup-compatibility/2006">
              <mc:Choice xmlns:v="urn:schemas-microsoft-com:vml" Requires="v">
                <p:oleObj name="Equation" r:id="rId3" imgW="914400" imgH="215640" progId="Equation.3">
                  <p:embed/>
                </p:oleObj>
              </mc:Choice>
              <mc:Fallback>
                <p:oleObj name="Equation" r:id="rId3" imgW="914400" imgH="215640" progId="Equation.3">
                  <p:embed/>
                  <p:pic>
                    <p:nvPicPr>
                      <p:cNvPr id="16388" name="Object 4">
                        <a:extLst>
                          <a:ext uri="{FF2B5EF4-FFF2-40B4-BE49-F238E27FC236}">
                            <a16:creationId xmlns:a16="http://schemas.microsoft.com/office/drawing/2014/main" id="{808FC9E4-6E95-4CEB-AD75-EA768A83B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492" y="3252315"/>
                        <a:ext cx="914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11826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B2E00-7305-7E3F-EAB8-B6A795C5F606}"/>
            </a:ext>
          </a:extLst>
        </p:cNvPr>
        <p:cNvGrpSpPr/>
        <p:nvPr/>
      </p:nvGrpSpPr>
      <p:grpSpPr>
        <a:xfrm>
          <a:off x="0" y="0"/>
          <a:ext cx="0" cy="0"/>
          <a:chOff x="0" y="0"/>
          <a:chExt cx="0" cy="0"/>
        </a:xfrm>
      </p:grpSpPr>
      <p:sp>
        <p:nvSpPr>
          <p:cNvPr id="17410" name="Rectangle 2">
            <a:extLst>
              <a:ext uri="{FF2B5EF4-FFF2-40B4-BE49-F238E27FC236}">
                <a16:creationId xmlns:a16="http://schemas.microsoft.com/office/drawing/2014/main" id="{964CDD71-4EDA-FD07-1D0E-66B6D25F929C}"/>
              </a:ext>
            </a:extLst>
          </p:cNvPr>
          <p:cNvSpPr>
            <a:spLocks noGrp="1" noChangeArrowheads="1"/>
          </p:cNvSpPr>
          <p:nvPr>
            <p:ph type="title" idx="4294967295"/>
          </p:nvPr>
        </p:nvSpPr>
        <p:spPr>
          <a:xfrm>
            <a:off x="421432" y="228600"/>
            <a:ext cx="7886700" cy="1325563"/>
          </a:xfrm>
        </p:spPr>
        <p:txBody>
          <a:bodyPr/>
          <a:lstStyle/>
          <a:p>
            <a:r>
              <a:rPr lang="zh-CN" altLang="en-US"/>
              <a:t>最大流问题</a:t>
            </a:r>
          </a:p>
        </p:txBody>
      </p:sp>
      <p:sp>
        <p:nvSpPr>
          <p:cNvPr id="7" name="灯片编号占位符 5">
            <a:extLst>
              <a:ext uri="{FF2B5EF4-FFF2-40B4-BE49-F238E27FC236}">
                <a16:creationId xmlns:a16="http://schemas.microsoft.com/office/drawing/2014/main" id="{53C438B9-0000-4E60-D201-10C58BA98DB1}"/>
              </a:ext>
            </a:extLst>
          </p:cNvPr>
          <p:cNvSpPr>
            <a:spLocks noGrp="1"/>
          </p:cNvSpPr>
          <p:nvPr>
            <p:ph type="sldNum" sz="quarter" idx="4294967295"/>
          </p:nvPr>
        </p:nvSpPr>
        <p:spPr>
          <a:xfrm>
            <a:off x="7086600" y="6356350"/>
            <a:ext cx="2057400" cy="365125"/>
          </a:xfrm>
        </p:spPr>
        <p:txBody>
          <a:bodyPr/>
          <a:lstStyle/>
          <a:p>
            <a:fld id="{CFB312CD-7828-481B-8C75-F316834AA515}" type="slidenum">
              <a:rPr lang="zh-CN" altLang="en-US"/>
              <a:pPr/>
              <a:t>22</a:t>
            </a:fld>
            <a:endParaRPr lang="en-US" altLang="zh-CN"/>
          </a:p>
        </p:txBody>
      </p:sp>
      <p:pic>
        <p:nvPicPr>
          <p:cNvPr id="17412" name="Picture 4">
            <a:extLst>
              <a:ext uri="{FF2B5EF4-FFF2-40B4-BE49-F238E27FC236}">
                <a16:creationId xmlns:a16="http://schemas.microsoft.com/office/drawing/2014/main" id="{A4AED5E8-A777-C779-8388-1998D396AE5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772816"/>
            <a:ext cx="8954936" cy="3604741"/>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388951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056824D-C3C2-4BB8-8E0A-F34B3073BFB7}"/>
              </a:ext>
            </a:extLst>
          </p:cNvPr>
          <p:cNvSpPr>
            <a:spLocks noGrp="1" noChangeArrowheads="1"/>
          </p:cNvSpPr>
          <p:nvPr>
            <p:ph type="title" idx="4294967295"/>
          </p:nvPr>
        </p:nvSpPr>
        <p:spPr>
          <a:xfrm>
            <a:off x="421432" y="228600"/>
            <a:ext cx="7886700" cy="1325563"/>
          </a:xfrm>
        </p:spPr>
        <p:txBody>
          <a:bodyPr/>
          <a:lstStyle/>
          <a:p>
            <a:r>
              <a:rPr lang="zh-CN" altLang="en-US"/>
              <a:t>最大流问题</a:t>
            </a:r>
          </a:p>
        </p:txBody>
      </p:sp>
      <p:sp>
        <p:nvSpPr>
          <p:cNvPr id="7" name="灯片编号占位符 5">
            <a:extLst>
              <a:ext uri="{FF2B5EF4-FFF2-40B4-BE49-F238E27FC236}">
                <a16:creationId xmlns:a16="http://schemas.microsoft.com/office/drawing/2014/main" id="{FCACA2E3-1B48-498F-8134-A9A65E5BEEBA}"/>
              </a:ext>
            </a:extLst>
          </p:cNvPr>
          <p:cNvSpPr>
            <a:spLocks noGrp="1"/>
          </p:cNvSpPr>
          <p:nvPr>
            <p:ph type="sldNum" sz="quarter" idx="4294967295"/>
          </p:nvPr>
        </p:nvSpPr>
        <p:spPr>
          <a:xfrm>
            <a:off x="7086600" y="6356350"/>
            <a:ext cx="2057400" cy="365125"/>
          </a:xfrm>
        </p:spPr>
        <p:txBody>
          <a:bodyPr/>
          <a:lstStyle/>
          <a:p>
            <a:fld id="{CFB312CD-7828-481B-8C75-F316834AA515}" type="slidenum">
              <a:rPr lang="zh-CN" altLang="en-US"/>
              <a:pPr/>
              <a:t>23</a:t>
            </a:fld>
            <a:endParaRPr lang="en-US" altLang="zh-CN"/>
          </a:p>
        </p:txBody>
      </p:sp>
      <p:pic>
        <p:nvPicPr>
          <p:cNvPr id="17413" name="Picture 5">
            <a:extLst>
              <a:ext uri="{FF2B5EF4-FFF2-40B4-BE49-F238E27FC236}">
                <a16:creationId xmlns:a16="http://schemas.microsoft.com/office/drawing/2014/main" id="{8630ED94-1FB6-4198-8D75-AA0073627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48979"/>
            <a:ext cx="9144000" cy="403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0-#ppt_w/2"/>
                                          </p:val>
                                        </p:tav>
                                        <p:tav tm="100000">
                                          <p:val>
                                            <p:strVal val="#ppt_x"/>
                                          </p:val>
                                        </p:tav>
                                      </p:tavLst>
                                    </p:anim>
                                    <p:anim calcmode="lin" valueType="num">
                                      <p:cBhvr additive="base">
                                        <p:cTn id="8" dur="500" fill="hold"/>
                                        <p:tgtEl>
                                          <p:spTgt spid="174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E3EBD05-4F3B-4746-A9E9-82AEFB03BD4A}"/>
              </a:ext>
            </a:extLst>
          </p:cNvPr>
          <p:cNvSpPr>
            <a:spLocks noGrp="1" noChangeArrowheads="1"/>
          </p:cNvSpPr>
          <p:nvPr>
            <p:ph type="title" idx="4294967295"/>
          </p:nvPr>
        </p:nvSpPr>
        <p:spPr>
          <a:xfrm>
            <a:off x="467544" y="365075"/>
            <a:ext cx="7886700" cy="1325563"/>
          </a:xfrm>
        </p:spPr>
        <p:txBody>
          <a:bodyPr/>
          <a:lstStyle/>
          <a:p>
            <a:r>
              <a:rPr lang="zh-CN" altLang="en-US"/>
              <a:t>最大流问题</a:t>
            </a:r>
          </a:p>
        </p:txBody>
      </p:sp>
      <p:sp>
        <p:nvSpPr>
          <p:cNvPr id="7" name="灯片编号占位符 5">
            <a:extLst>
              <a:ext uri="{FF2B5EF4-FFF2-40B4-BE49-F238E27FC236}">
                <a16:creationId xmlns:a16="http://schemas.microsoft.com/office/drawing/2014/main" id="{FB9FA9B3-CC57-41FC-BF9F-C402AD16B968}"/>
              </a:ext>
            </a:extLst>
          </p:cNvPr>
          <p:cNvSpPr>
            <a:spLocks noGrp="1"/>
          </p:cNvSpPr>
          <p:nvPr>
            <p:ph type="sldNum" sz="quarter" idx="4294967295"/>
          </p:nvPr>
        </p:nvSpPr>
        <p:spPr>
          <a:xfrm>
            <a:off x="7086600" y="6356350"/>
            <a:ext cx="2057400" cy="365125"/>
          </a:xfrm>
        </p:spPr>
        <p:txBody>
          <a:bodyPr/>
          <a:lstStyle/>
          <a:p>
            <a:fld id="{77DFFFB7-0B6B-4DF8-9A93-730FB657E3B1}" type="slidenum">
              <a:rPr lang="zh-CN" altLang="en-US"/>
              <a:pPr/>
              <a:t>24</a:t>
            </a:fld>
            <a:endParaRPr lang="en-US" altLang="zh-CN"/>
          </a:p>
        </p:txBody>
      </p:sp>
      <p:pic>
        <p:nvPicPr>
          <p:cNvPr id="18435" name="Picture 3">
            <a:extLst>
              <a:ext uri="{FF2B5EF4-FFF2-40B4-BE49-F238E27FC236}">
                <a16:creationId xmlns:a16="http://schemas.microsoft.com/office/drawing/2014/main" id="{D0BE5B96-8D97-4D11-AD30-DCF54E8D8CA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85319" y="2204864"/>
            <a:ext cx="8973362" cy="4045733"/>
          </a:xfrm>
        </p:spPr>
      </p:pic>
      <p:sp>
        <p:nvSpPr>
          <p:cNvPr id="18436" name="Text Box 4">
            <a:extLst>
              <a:ext uri="{FF2B5EF4-FFF2-40B4-BE49-F238E27FC236}">
                <a16:creationId xmlns:a16="http://schemas.microsoft.com/office/drawing/2014/main" id="{AA7603A5-E948-4675-9368-90322A21F776}"/>
              </a:ext>
            </a:extLst>
          </p:cNvPr>
          <p:cNvSpPr txBox="1">
            <a:spLocks noChangeArrowheads="1"/>
          </p:cNvSpPr>
          <p:nvPr/>
        </p:nvSpPr>
        <p:spPr bwMode="auto">
          <a:xfrm>
            <a:off x="467544" y="1558899"/>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800" dirty="0">
                <a:latin typeface="Tahoma" panose="020B0604030504040204" pitchFamily="34" charset="0"/>
              </a:rPr>
              <a:t>可以找到更大的</a:t>
            </a:r>
            <a:r>
              <a:rPr kumimoji="1" lang="zh-CN" altLang="en-US" sz="2400" dirty="0">
                <a:latin typeface="Tahoma" panose="020B0604030504040204" pitchFamily="34"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A78B47B-EFC4-4636-8654-87A3C35AE458}"/>
              </a:ext>
            </a:extLst>
          </p:cNvPr>
          <p:cNvSpPr>
            <a:spLocks noGrp="1" noChangeArrowheads="1"/>
          </p:cNvSpPr>
          <p:nvPr>
            <p:ph type="title" idx="4294967295"/>
          </p:nvPr>
        </p:nvSpPr>
        <p:spPr>
          <a:xfrm>
            <a:off x="467544" y="384324"/>
            <a:ext cx="7886700" cy="1325563"/>
          </a:xfrm>
        </p:spPr>
        <p:txBody>
          <a:bodyPr/>
          <a:lstStyle/>
          <a:p>
            <a:r>
              <a:rPr lang="zh-CN" altLang="en-US"/>
              <a:t>最大流问题</a:t>
            </a:r>
          </a:p>
        </p:txBody>
      </p:sp>
      <p:sp>
        <p:nvSpPr>
          <p:cNvPr id="8" name="灯片编号占位符 5">
            <a:extLst>
              <a:ext uri="{FF2B5EF4-FFF2-40B4-BE49-F238E27FC236}">
                <a16:creationId xmlns:a16="http://schemas.microsoft.com/office/drawing/2014/main" id="{8916AA9B-CF05-44FB-97D5-9A10AC0327AC}"/>
              </a:ext>
            </a:extLst>
          </p:cNvPr>
          <p:cNvSpPr>
            <a:spLocks noGrp="1"/>
          </p:cNvSpPr>
          <p:nvPr>
            <p:ph type="sldNum" sz="quarter" idx="4294967295"/>
          </p:nvPr>
        </p:nvSpPr>
        <p:spPr>
          <a:xfrm>
            <a:off x="7086600" y="6356350"/>
            <a:ext cx="2057400" cy="365125"/>
          </a:xfrm>
        </p:spPr>
        <p:txBody>
          <a:bodyPr/>
          <a:lstStyle/>
          <a:p>
            <a:fld id="{9FE2522A-8D21-46CE-963A-AE759693CE3B}" type="slidenum">
              <a:rPr lang="zh-CN" altLang="en-US"/>
              <a:pPr/>
              <a:t>25</a:t>
            </a:fld>
            <a:endParaRPr lang="en-US" altLang="zh-CN"/>
          </a:p>
        </p:txBody>
      </p:sp>
      <p:sp>
        <p:nvSpPr>
          <p:cNvPr id="19459" name="Rectangle 3">
            <a:extLst>
              <a:ext uri="{FF2B5EF4-FFF2-40B4-BE49-F238E27FC236}">
                <a16:creationId xmlns:a16="http://schemas.microsoft.com/office/drawing/2014/main" id="{0F48395B-597E-458D-A4E0-04F925711297}"/>
              </a:ext>
            </a:extLst>
          </p:cNvPr>
          <p:cNvSpPr>
            <a:spLocks noGrp="1" noChangeArrowheads="1"/>
          </p:cNvSpPr>
          <p:nvPr>
            <p:ph idx="4294967295"/>
          </p:nvPr>
        </p:nvSpPr>
        <p:spPr>
          <a:xfrm>
            <a:off x="467544" y="1844824"/>
            <a:ext cx="7886700" cy="4351338"/>
          </a:xfrm>
        </p:spPr>
        <p:txBody>
          <a:bodyPr/>
          <a:lstStyle/>
          <a:p>
            <a:pPr>
              <a:buFont typeface="Wingdings" panose="05000000000000000000" pitchFamily="2" charset="2"/>
              <a:buNone/>
            </a:pPr>
            <a:r>
              <a:rPr lang="zh-CN" altLang="en-US"/>
              <a:t> </a:t>
            </a:r>
          </a:p>
        </p:txBody>
      </p:sp>
      <p:pic>
        <p:nvPicPr>
          <p:cNvPr id="19460" name="Picture 4">
            <a:extLst>
              <a:ext uri="{FF2B5EF4-FFF2-40B4-BE49-F238E27FC236}">
                <a16:creationId xmlns:a16="http://schemas.microsoft.com/office/drawing/2014/main" id="{81663F34-D8D9-4F51-83C6-1754FF493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70" y="2256855"/>
            <a:ext cx="8830860" cy="401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Text Box 5">
            <a:extLst>
              <a:ext uri="{FF2B5EF4-FFF2-40B4-BE49-F238E27FC236}">
                <a16:creationId xmlns:a16="http://schemas.microsoft.com/office/drawing/2014/main" id="{736BB13D-C18A-46EF-B281-86B104A0BF81}"/>
              </a:ext>
            </a:extLst>
          </p:cNvPr>
          <p:cNvSpPr txBox="1">
            <a:spLocks noChangeArrowheads="1"/>
          </p:cNvSpPr>
          <p:nvPr/>
        </p:nvSpPr>
        <p:spPr bwMode="auto">
          <a:xfrm>
            <a:off x="467544" y="1517799"/>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800" dirty="0">
                <a:latin typeface="Tahoma" panose="020B0604030504040204" pitchFamily="34" charset="0"/>
              </a:rPr>
              <a:t>实际上最大的流</a:t>
            </a:r>
            <a:r>
              <a:rPr kumimoji="1" lang="zh-CN" altLang="en-US" sz="2400" dirty="0">
                <a:latin typeface="Tahoma" panose="020B0604030504040204" pitchFamily="34"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EBB302A-147D-4B7A-88C2-8CD73E788BE1}"/>
              </a:ext>
            </a:extLst>
          </p:cNvPr>
          <p:cNvSpPr>
            <a:spLocks noGrp="1" noChangeArrowheads="1"/>
          </p:cNvSpPr>
          <p:nvPr>
            <p:ph type="title" idx="4294967295"/>
          </p:nvPr>
        </p:nvSpPr>
        <p:spPr>
          <a:xfrm>
            <a:off x="467544" y="56355"/>
            <a:ext cx="7886700" cy="1325563"/>
          </a:xfrm>
        </p:spPr>
        <p:txBody>
          <a:bodyPr/>
          <a:lstStyle/>
          <a:p>
            <a:pPr>
              <a:lnSpc>
                <a:spcPct val="150000"/>
              </a:lnSpc>
            </a:pPr>
            <a:r>
              <a:rPr lang="zh-CN" altLang="en-US" dirty="0"/>
              <a:t>最大流问题</a:t>
            </a:r>
          </a:p>
        </p:txBody>
      </p:sp>
      <p:sp>
        <p:nvSpPr>
          <p:cNvPr id="7" name="灯片编号占位符 5">
            <a:extLst>
              <a:ext uri="{FF2B5EF4-FFF2-40B4-BE49-F238E27FC236}">
                <a16:creationId xmlns:a16="http://schemas.microsoft.com/office/drawing/2014/main" id="{B0E15F0E-0BB0-40DD-926E-7EF2A120D0F2}"/>
              </a:ext>
            </a:extLst>
          </p:cNvPr>
          <p:cNvSpPr>
            <a:spLocks noGrp="1"/>
          </p:cNvSpPr>
          <p:nvPr>
            <p:ph type="sldNum" sz="quarter" idx="4294967295"/>
          </p:nvPr>
        </p:nvSpPr>
        <p:spPr>
          <a:xfrm>
            <a:off x="7086600" y="6356350"/>
            <a:ext cx="2057400" cy="365125"/>
          </a:xfrm>
        </p:spPr>
        <p:txBody>
          <a:bodyPr/>
          <a:lstStyle/>
          <a:p>
            <a:fld id="{A1E6F0F9-9F61-4A0E-A2D1-6381D43CFBAC}" type="slidenum">
              <a:rPr lang="zh-CN" altLang="en-US"/>
              <a:pPr/>
              <a:t>26</a:t>
            </a:fld>
            <a:endParaRPr lang="en-US" altLang="zh-CN"/>
          </a:p>
        </p:txBody>
      </p:sp>
      <p:sp>
        <p:nvSpPr>
          <p:cNvPr id="20483" name="Rectangle 3">
            <a:extLst>
              <a:ext uri="{FF2B5EF4-FFF2-40B4-BE49-F238E27FC236}">
                <a16:creationId xmlns:a16="http://schemas.microsoft.com/office/drawing/2014/main" id="{53594AC1-591E-49DC-9497-2B11230D7014}"/>
              </a:ext>
            </a:extLst>
          </p:cNvPr>
          <p:cNvSpPr>
            <a:spLocks noGrp="1" noChangeArrowheads="1"/>
          </p:cNvSpPr>
          <p:nvPr>
            <p:ph idx="4294967295"/>
          </p:nvPr>
        </p:nvSpPr>
        <p:spPr>
          <a:xfrm>
            <a:off x="467544" y="1043781"/>
            <a:ext cx="7886700" cy="4351338"/>
          </a:xfrm>
        </p:spPr>
        <p:txBody>
          <a:bodyPr>
            <a:normAutofit/>
          </a:bodyPr>
          <a:lstStyle/>
          <a:p>
            <a:pPr marL="0" indent="0">
              <a:lnSpc>
                <a:spcPct val="120000"/>
              </a:lnSpc>
              <a:buNone/>
            </a:pPr>
            <a:r>
              <a:rPr lang="zh-CN" altLang="en-US" sz="2800" b="1" dirty="0"/>
              <a:t>设计算法</a:t>
            </a:r>
          </a:p>
          <a:p>
            <a:pPr>
              <a:lnSpc>
                <a:spcPct val="120000"/>
              </a:lnSpc>
            </a:pPr>
            <a:r>
              <a:rPr lang="zh-CN" altLang="en-US" sz="2800" dirty="0"/>
              <a:t>先从贪心算法开始：对所有的</a:t>
            </a:r>
            <a:r>
              <a:rPr lang="en-US" altLang="zh-CN" sz="2800" dirty="0"/>
              <a:t>e, f(e)=0.</a:t>
            </a:r>
          </a:p>
          <a:p>
            <a:pPr>
              <a:lnSpc>
                <a:spcPct val="120000"/>
              </a:lnSpc>
            </a:pPr>
            <a:r>
              <a:rPr lang="zh-CN" altLang="en-US" sz="2800" dirty="0"/>
              <a:t>现在，沿着一条从</a:t>
            </a:r>
            <a:r>
              <a:rPr lang="en-US" altLang="zh-CN" sz="2800" dirty="0"/>
              <a:t>s</a:t>
            </a:r>
            <a:r>
              <a:rPr lang="zh-CN" altLang="en-US" sz="2800" dirty="0"/>
              <a:t>到</a:t>
            </a:r>
            <a:r>
              <a:rPr lang="en-US" altLang="zh-CN" sz="2800" dirty="0"/>
              <a:t>t</a:t>
            </a:r>
            <a:r>
              <a:rPr lang="zh-CN" altLang="en-US" sz="2800" dirty="0"/>
              <a:t>的路径通过</a:t>
            </a:r>
            <a:r>
              <a:rPr lang="zh-CN" altLang="en-US" sz="2800" dirty="0">
                <a:latin typeface="Times New Roman" panose="02020603050405020304" pitchFamily="18" charset="0"/>
              </a:rPr>
              <a:t>“</a:t>
            </a:r>
            <a:r>
              <a:rPr lang="zh-CN" altLang="en-US" sz="2800" dirty="0"/>
              <a:t>推</a:t>
            </a:r>
            <a:r>
              <a:rPr lang="zh-CN" altLang="en-US" sz="2800" dirty="0">
                <a:latin typeface="Times New Roman" panose="02020603050405020304" pitchFamily="18" charset="0"/>
              </a:rPr>
              <a:t>”</a:t>
            </a:r>
            <a:r>
              <a:rPr lang="zh-CN" altLang="en-US" sz="2800" dirty="0"/>
              <a:t>这个流来增加 </a:t>
            </a:r>
            <a:r>
              <a:rPr lang="en-US" altLang="zh-CN" sz="2800" dirty="0"/>
              <a:t>f </a:t>
            </a:r>
            <a:r>
              <a:rPr lang="zh-CN" altLang="en-US" sz="2800" dirty="0"/>
              <a:t>的值，</a:t>
            </a:r>
            <a:r>
              <a:rPr lang="zh-CN" altLang="en-US" sz="2800" b="1" dirty="0"/>
              <a:t>最大到边容量的限度。</a:t>
            </a:r>
          </a:p>
        </p:txBody>
      </p:sp>
      <p:pic>
        <p:nvPicPr>
          <p:cNvPr id="20484" name="Picture 4">
            <a:extLst>
              <a:ext uri="{FF2B5EF4-FFF2-40B4-BE49-F238E27FC236}">
                <a16:creationId xmlns:a16="http://schemas.microsoft.com/office/drawing/2014/main" id="{9BA1472D-2323-42DA-ACF1-E9A646DE3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413414"/>
            <a:ext cx="6644062"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C8E89ED-86DC-423D-8A9B-44BB7D496AB3}"/>
              </a:ext>
            </a:extLst>
          </p:cNvPr>
          <p:cNvSpPr>
            <a:spLocks noGrp="1" noChangeArrowheads="1"/>
          </p:cNvSpPr>
          <p:nvPr>
            <p:ph type="title" idx="4294967295"/>
          </p:nvPr>
        </p:nvSpPr>
        <p:spPr>
          <a:xfrm>
            <a:off x="464096" y="228749"/>
            <a:ext cx="7886700" cy="1325563"/>
          </a:xfrm>
        </p:spPr>
        <p:txBody>
          <a:bodyPr/>
          <a:lstStyle/>
          <a:p>
            <a:r>
              <a:rPr lang="zh-CN" altLang="en-US"/>
              <a:t>最大流问题</a:t>
            </a:r>
          </a:p>
        </p:txBody>
      </p:sp>
      <p:sp>
        <p:nvSpPr>
          <p:cNvPr id="7" name="灯片编号占位符 5">
            <a:extLst>
              <a:ext uri="{FF2B5EF4-FFF2-40B4-BE49-F238E27FC236}">
                <a16:creationId xmlns:a16="http://schemas.microsoft.com/office/drawing/2014/main" id="{0C8515C2-B22B-4E14-9814-20284CAA014A}"/>
              </a:ext>
            </a:extLst>
          </p:cNvPr>
          <p:cNvSpPr>
            <a:spLocks noGrp="1"/>
          </p:cNvSpPr>
          <p:nvPr>
            <p:ph type="sldNum" sz="quarter" idx="4294967295"/>
          </p:nvPr>
        </p:nvSpPr>
        <p:spPr>
          <a:xfrm>
            <a:off x="7086600" y="6356350"/>
            <a:ext cx="2057400" cy="365125"/>
          </a:xfrm>
        </p:spPr>
        <p:txBody>
          <a:bodyPr/>
          <a:lstStyle/>
          <a:p>
            <a:fld id="{8A621CA2-AEF9-4C1C-80D1-C2CA43D1A8E9}" type="slidenum">
              <a:rPr lang="zh-CN" altLang="en-US"/>
              <a:pPr/>
              <a:t>27</a:t>
            </a:fld>
            <a:endParaRPr lang="en-US" altLang="zh-CN"/>
          </a:p>
        </p:txBody>
      </p:sp>
      <p:pic>
        <p:nvPicPr>
          <p:cNvPr id="21507" name="Picture 3">
            <a:extLst>
              <a:ext uri="{FF2B5EF4-FFF2-40B4-BE49-F238E27FC236}">
                <a16:creationId xmlns:a16="http://schemas.microsoft.com/office/drawing/2014/main" id="{E94BFF8E-692C-4898-8E85-91263D48F6C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83568" y="2010993"/>
            <a:ext cx="8207896" cy="4345357"/>
          </a:xfrm>
        </p:spPr>
      </p:pic>
      <p:sp>
        <p:nvSpPr>
          <p:cNvPr id="21508" name="Text Box 4">
            <a:extLst>
              <a:ext uri="{FF2B5EF4-FFF2-40B4-BE49-F238E27FC236}">
                <a16:creationId xmlns:a16="http://schemas.microsoft.com/office/drawing/2014/main" id="{C549F43F-2163-4207-AE41-1F1F53448A76}"/>
              </a:ext>
            </a:extLst>
          </p:cNvPr>
          <p:cNvSpPr txBox="1">
            <a:spLocks noChangeArrowheads="1"/>
          </p:cNvSpPr>
          <p:nvPr/>
        </p:nvSpPr>
        <p:spPr bwMode="auto">
          <a:xfrm>
            <a:off x="682750" y="1320987"/>
            <a:ext cx="43933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pPr>
            <a:r>
              <a:rPr kumimoji="1" lang="zh-CN" altLang="en-US" sz="2800" dirty="0">
                <a:latin typeface="Tahoma" panose="020B0604030504040204" pitchFamily="34" charset="0"/>
              </a:rPr>
              <a:t>达到一条路径容量最大值</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ED7BDB7-8B5C-414B-A989-4908CFBBA2CA}"/>
              </a:ext>
            </a:extLst>
          </p:cNvPr>
          <p:cNvSpPr>
            <a:spLocks noGrp="1" noChangeArrowheads="1"/>
          </p:cNvSpPr>
          <p:nvPr>
            <p:ph type="title" idx="4294967295"/>
          </p:nvPr>
        </p:nvSpPr>
        <p:spPr>
          <a:xfrm>
            <a:off x="463432" y="333855"/>
            <a:ext cx="7886700" cy="1325563"/>
          </a:xfrm>
        </p:spPr>
        <p:txBody>
          <a:bodyPr/>
          <a:lstStyle/>
          <a:p>
            <a:r>
              <a:rPr lang="zh-CN" altLang="en-US" dirty="0"/>
              <a:t>最大流问题</a:t>
            </a:r>
          </a:p>
        </p:txBody>
      </p:sp>
      <p:sp>
        <p:nvSpPr>
          <p:cNvPr id="7" name="灯片编号占位符 5">
            <a:extLst>
              <a:ext uri="{FF2B5EF4-FFF2-40B4-BE49-F238E27FC236}">
                <a16:creationId xmlns:a16="http://schemas.microsoft.com/office/drawing/2014/main" id="{BA2031D2-AAF6-481E-BAC6-655E73D232B0}"/>
              </a:ext>
            </a:extLst>
          </p:cNvPr>
          <p:cNvSpPr>
            <a:spLocks noGrp="1"/>
          </p:cNvSpPr>
          <p:nvPr>
            <p:ph type="sldNum" sz="quarter" idx="4294967295"/>
          </p:nvPr>
        </p:nvSpPr>
        <p:spPr>
          <a:xfrm>
            <a:off x="7086600" y="6356350"/>
            <a:ext cx="2057400" cy="365125"/>
          </a:xfrm>
        </p:spPr>
        <p:txBody>
          <a:bodyPr/>
          <a:lstStyle/>
          <a:p>
            <a:fld id="{939572D1-3EE1-4C17-B6E7-D3C85BE9FAC0}" type="slidenum">
              <a:rPr lang="zh-CN" altLang="en-US"/>
              <a:pPr/>
              <a:t>28</a:t>
            </a:fld>
            <a:endParaRPr lang="en-US" altLang="zh-CN"/>
          </a:p>
        </p:txBody>
      </p:sp>
      <p:sp>
        <p:nvSpPr>
          <p:cNvPr id="22531" name="Rectangle 3">
            <a:extLst>
              <a:ext uri="{FF2B5EF4-FFF2-40B4-BE49-F238E27FC236}">
                <a16:creationId xmlns:a16="http://schemas.microsoft.com/office/drawing/2014/main" id="{B18301F1-4217-4ADE-A473-25E2FF89ABD4}"/>
              </a:ext>
            </a:extLst>
          </p:cNvPr>
          <p:cNvSpPr>
            <a:spLocks noGrp="1" noChangeArrowheads="1"/>
          </p:cNvSpPr>
          <p:nvPr>
            <p:ph idx="4294967295"/>
          </p:nvPr>
        </p:nvSpPr>
        <p:spPr>
          <a:xfrm>
            <a:off x="495300" y="1659418"/>
            <a:ext cx="7886700" cy="4351338"/>
          </a:xfrm>
        </p:spPr>
        <p:txBody>
          <a:bodyPr>
            <a:normAutofit/>
          </a:bodyPr>
          <a:lstStyle/>
          <a:p>
            <a:r>
              <a:rPr lang="zh-CN" altLang="en-US" sz="2800" dirty="0"/>
              <a:t>但是我们很快发现，局部最优不等于全局最优！</a:t>
            </a:r>
          </a:p>
        </p:txBody>
      </p:sp>
      <p:pic>
        <p:nvPicPr>
          <p:cNvPr id="22532" name="Picture 4">
            <a:extLst>
              <a:ext uri="{FF2B5EF4-FFF2-40B4-BE49-F238E27FC236}">
                <a16:creationId xmlns:a16="http://schemas.microsoft.com/office/drawing/2014/main" id="{6EB9AD4E-33D7-480F-997C-738EBCE82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375056"/>
            <a:ext cx="9159472" cy="3652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5CD9A8C-2485-4C93-8DBF-9F8178792350}"/>
              </a:ext>
            </a:extLst>
          </p:cNvPr>
          <p:cNvSpPr>
            <a:spLocks noGrp="1" noChangeArrowheads="1"/>
          </p:cNvSpPr>
          <p:nvPr>
            <p:ph type="title" idx="4294967295"/>
          </p:nvPr>
        </p:nvSpPr>
        <p:spPr>
          <a:xfrm>
            <a:off x="467544" y="168300"/>
            <a:ext cx="7886700" cy="1325563"/>
          </a:xfrm>
        </p:spPr>
        <p:txBody>
          <a:bodyPr/>
          <a:lstStyle/>
          <a:p>
            <a:pPr>
              <a:lnSpc>
                <a:spcPct val="150000"/>
              </a:lnSpc>
            </a:pPr>
            <a:r>
              <a:rPr lang="zh-CN" altLang="en-US"/>
              <a:t>最大流问题</a:t>
            </a:r>
          </a:p>
        </p:txBody>
      </p:sp>
      <p:sp>
        <p:nvSpPr>
          <p:cNvPr id="6" name="灯片编号占位符 5">
            <a:extLst>
              <a:ext uri="{FF2B5EF4-FFF2-40B4-BE49-F238E27FC236}">
                <a16:creationId xmlns:a16="http://schemas.microsoft.com/office/drawing/2014/main" id="{B9E5ED7E-F9DE-43EA-A731-DB6B61220032}"/>
              </a:ext>
            </a:extLst>
          </p:cNvPr>
          <p:cNvSpPr>
            <a:spLocks noGrp="1"/>
          </p:cNvSpPr>
          <p:nvPr>
            <p:ph type="sldNum" sz="quarter" idx="4294967295"/>
          </p:nvPr>
        </p:nvSpPr>
        <p:spPr>
          <a:xfrm>
            <a:off x="7086600" y="6356350"/>
            <a:ext cx="2057400" cy="365125"/>
          </a:xfrm>
        </p:spPr>
        <p:txBody>
          <a:bodyPr/>
          <a:lstStyle/>
          <a:p>
            <a:fld id="{B293E46C-2728-42E9-934F-D6D2E263CAA8}" type="slidenum">
              <a:rPr lang="zh-CN" altLang="en-US"/>
              <a:pPr/>
              <a:t>29</a:t>
            </a:fld>
            <a:endParaRPr lang="en-US" altLang="zh-CN"/>
          </a:p>
        </p:txBody>
      </p:sp>
      <p:sp>
        <p:nvSpPr>
          <p:cNvPr id="23555" name="Rectangle 3">
            <a:extLst>
              <a:ext uri="{FF2B5EF4-FFF2-40B4-BE49-F238E27FC236}">
                <a16:creationId xmlns:a16="http://schemas.microsoft.com/office/drawing/2014/main" id="{B99FB9A6-72D1-4962-B3FC-BDD110B3A31D}"/>
              </a:ext>
            </a:extLst>
          </p:cNvPr>
          <p:cNvSpPr>
            <a:spLocks noGrp="1" noChangeArrowheads="1"/>
          </p:cNvSpPr>
          <p:nvPr>
            <p:ph idx="4294967295"/>
          </p:nvPr>
        </p:nvSpPr>
        <p:spPr>
          <a:xfrm>
            <a:off x="473125" y="1253331"/>
            <a:ext cx="7886700" cy="4351338"/>
          </a:xfrm>
        </p:spPr>
        <p:txBody>
          <a:bodyPr>
            <a:noAutofit/>
          </a:bodyPr>
          <a:lstStyle/>
          <a:p>
            <a:pPr>
              <a:lnSpc>
                <a:spcPct val="150000"/>
              </a:lnSpc>
            </a:pPr>
            <a:r>
              <a:rPr lang="zh-CN" altLang="en-US" sz="2800" dirty="0"/>
              <a:t>解决问题的思路     --</a:t>
            </a:r>
            <a:r>
              <a:rPr kumimoji="0" lang="zh-CN" altLang="en-US" sz="2800" b="1" dirty="0"/>
              <a:t>分</a:t>
            </a:r>
            <a:r>
              <a:rPr lang="zh-CN" altLang="en-US" sz="2800" b="1" dirty="0"/>
              <a:t>解</a:t>
            </a:r>
          </a:p>
          <a:p>
            <a:pPr>
              <a:lnSpc>
                <a:spcPct val="150000"/>
              </a:lnSpc>
            </a:pPr>
            <a:r>
              <a:rPr lang="zh-CN" altLang="en-US" sz="2800" dirty="0"/>
              <a:t>流的性质</a:t>
            </a:r>
          </a:p>
          <a:p>
            <a:pPr>
              <a:lnSpc>
                <a:spcPct val="150000"/>
              </a:lnSpc>
            </a:pPr>
            <a:r>
              <a:rPr lang="zh-CN" altLang="en-US" sz="2800" dirty="0"/>
              <a:t>我们可以在边上用剩余的容量</a:t>
            </a:r>
            <a:r>
              <a:rPr lang="zh-CN" altLang="en-US" sz="2800" dirty="0">
                <a:solidFill>
                  <a:schemeClr val="hlink"/>
                </a:solidFill>
              </a:rPr>
              <a:t>向前推</a:t>
            </a:r>
            <a:r>
              <a:rPr lang="zh-CN" altLang="en-US" sz="2800" dirty="0"/>
              <a:t>，并且我们可以在已经有流的边上</a:t>
            </a:r>
            <a:r>
              <a:rPr lang="zh-CN" altLang="en-US" sz="2800" dirty="0">
                <a:solidFill>
                  <a:schemeClr val="hlink"/>
                </a:solidFill>
              </a:rPr>
              <a:t>向后推</a:t>
            </a:r>
            <a:r>
              <a:rPr lang="zh-CN" altLang="en-US" sz="2800" dirty="0"/>
              <a:t>，使它转向一个不同的方向。</a:t>
            </a:r>
          </a:p>
          <a:p>
            <a:pPr>
              <a:lnSpc>
                <a:spcPct val="150000"/>
              </a:lnSpc>
            </a:pPr>
            <a:r>
              <a:rPr lang="zh-CN" altLang="en-US" sz="2800" dirty="0"/>
              <a:t>下面将引出</a:t>
            </a:r>
            <a:r>
              <a:rPr lang="zh-CN" altLang="en-US" sz="2800" b="1" dirty="0"/>
              <a:t>剩余图</a:t>
            </a:r>
            <a:r>
              <a:rPr lang="zh-CN" altLang="en-US" sz="2800" dirty="0"/>
              <a:t>的概念</a:t>
            </a:r>
            <a:endParaRPr lang="en-US" altLang="zh-C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0F78829-74B7-40EA-8DCF-173AB8686AC9}"/>
              </a:ext>
            </a:extLst>
          </p:cNvPr>
          <p:cNvSpPr>
            <a:spLocks noGrp="1" noChangeArrowheads="1"/>
          </p:cNvSpPr>
          <p:nvPr>
            <p:ph type="title" idx="4294967295"/>
          </p:nvPr>
        </p:nvSpPr>
        <p:spPr>
          <a:xfrm>
            <a:off x="628650" y="239311"/>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3947DE6D-AA6D-487E-84C3-7617DEECD364}"/>
              </a:ext>
            </a:extLst>
          </p:cNvPr>
          <p:cNvSpPr>
            <a:spLocks noGrp="1"/>
          </p:cNvSpPr>
          <p:nvPr>
            <p:ph type="sldNum" sz="quarter" idx="4294967295"/>
          </p:nvPr>
        </p:nvSpPr>
        <p:spPr>
          <a:xfrm>
            <a:off x="7086600" y="6356350"/>
            <a:ext cx="2057400" cy="365125"/>
          </a:xfrm>
        </p:spPr>
        <p:txBody>
          <a:bodyPr/>
          <a:lstStyle/>
          <a:p>
            <a:fld id="{EA805C33-602D-40BC-AA8D-AE34FAA7E01D}" type="slidenum">
              <a:rPr lang="zh-CN" altLang="en-US"/>
              <a:pPr/>
              <a:t>3</a:t>
            </a:fld>
            <a:endParaRPr lang="en-US" altLang="zh-CN"/>
          </a:p>
        </p:txBody>
      </p:sp>
      <p:sp>
        <p:nvSpPr>
          <p:cNvPr id="8195" name="Rectangle 3">
            <a:extLst>
              <a:ext uri="{FF2B5EF4-FFF2-40B4-BE49-F238E27FC236}">
                <a16:creationId xmlns:a16="http://schemas.microsoft.com/office/drawing/2014/main" id="{39D37A2F-3B47-4745-A55B-C7B693802080}"/>
              </a:ext>
            </a:extLst>
          </p:cNvPr>
          <p:cNvSpPr>
            <a:spLocks noGrp="1" noChangeArrowheads="1"/>
          </p:cNvSpPr>
          <p:nvPr>
            <p:ph idx="4294967295"/>
          </p:nvPr>
        </p:nvSpPr>
        <p:spPr>
          <a:xfrm>
            <a:off x="628650" y="1367631"/>
            <a:ext cx="7886700" cy="4351338"/>
          </a:xfrm>
        </p:spPr>
        <p:txBody>
          <a:bodyPr>
            <a:normAutofit/>
          </a:bodyPr>
          <a:lstStyle/>
          <a:p>
            <a:pPr>
              <a:lnSpc>
                <a:spcPct val="150000"/>
              </a:lnSpc>
            </a:pPr>
            <a:r>
              <a:rPr lang="zh-CN" altLang="en-US" sz="2800" dirty="0"/>
              <a:t>图</a:t>
            </a:r>
            <a:r>
              <a:rPr lang="en-US" altLang="zh-CN" sz="2800" dirty="0"/>
              <a:t>G=(V,E)</a:t>
            </a:r>
            <a:r>
              <a:rPr lang="zh-CN" altLang="en-US" sz="2800" dirty="0"/>
              <a:t>中的一个</a:t>
            </a:r>
            <a:r>
              <a:rPr lang="zh-CN" altLang="en-US" sz="2800" dirty="0">
                <a:solidFill>
                  <a:schemeClr val="hlink"/>
                </a:solidFill>
              </a:rPr>
              <a:t>匹配</a:t>
            </a:r>
            <a:r>
              <a:rPr lang="zh-CN" altLang="en-US" sz="2800" dirty="0"/>
              <a:t>是边的集合</a:t>
            </a:r>
            <a:r>
              <a:rPr lang="en-US" altLang="zh-CN" sz="2800" dirty="0"/>
              <a:t>M      E, </a:t>
            </a:r>
            <a:r>
              <a:rPr lang="zh-CN" altLang="en-US" sz="2800" dirty="0"/>
              <a:t>并且每个结点至多出现在</a:t>
            </a:r>
            <a:r>
              <a:rPr lang="en-US" altLang="zh-CN" sz="2800" dirty="0"/>
              <a:t>M</a:t>
            </a:r>
            <a:r>
              <a:rPr lang="zh-CN" altLang="en-US" sz="2800" dirty="0"/>
              <a:t>中的一条边上。</a:t>
            </a:r>
            <a:endParaRPr lang="en-US" altLang="zh-CN" sz="2800" dirty="0"/>
          </a:p>
          <a:p>
            <a:pPr>
              <a:lnSpc>
                <a:spcPct val="150000"/>
              </a:lnSpc>
              <a:buFont typeface="Wingdings" panose="05000000000000000000" pitchFamily="2" charset="2"/>
              <a:buChar char="ü"/>
            </a:pPr>
            <a:r>
              <a:rPr lang="zh-CN" altLang="en-US" sz="2800" dirty="0"/>
              <a:t>稳定匹配问题中与女士（</a:t>
            </a:r>
            <a:r>
              <a:rPr lang="en-US" altLang="zh-CN" sz="2800" dirty="0"/>
              <a:t>Y</a:t>
            </a:r>
            <a:r>
              <a:rPr lang="zh-CN" altLang="en-US" sz="2800" dirty="0"/>
              <a:t>）匹配的男士（</a:t>
            </a:r>
            <a:r>
              <a:rPr lang="en-US" altLang="zh-CN" sz="2800" dirty="0"/>
              <a:t>X</a:t>
            </a:r>
            <a:r>
              <a:rPr lang="zh-CN" altLang="en-US" sz="2800" dirty="0"/>
              <a:t>）</a:t>
            </a:r>
            <a:endParaRPr lang="en-US" altLang="zh-CN" sz="2800" dirty="0"/>
          </a:p>
          <a:p>
            <a:pPr>
              <a:lnSpc>
                <a:spcPct val="150000"/>
              </a:lnSpc>
            </a:pPr>
            <a:r>
              <a:rPr lang="zh-CN" altLang="en-US" sz="2800" dirty="0"/>
              <a:t>如果每个结点恰好出现在</a:t>
            </a:r>
            <a:r>
              <a:rPr lang="en-US" altLang="zh-CN" sz="2800" dirty="0"/>
              <a:t>M</a:t>
            </a:r>
            <a:r>
              <a:rPr lang="zh-CN" altLang="en-US" sz="2800" dirty="0"/>
              <a:t>的一条边上，就说边集</a:t>
            </a:r>
            <a:r>
              <a:rPr lang="en-US" altLang="zh-CN" sz="2800" dirty="0"/>
              <a:t>M</a:t>
            </a:r>
            <a:r>
              <a:rPr lang="zh-CN" altLang="en-US" sz="2800" dirty="0"/>
              <a:t>是一个</a:t>
            </a:r>
            <a:r>
              <a:rPr lang="zh-CN" altLang="en-US" sz="2800" dirty="0">
                <a:solidFill>
                  <a:schemeClr val="hlink"/>
                </a:solidFill>
              </a:rPr>
              <a:t>完美匹配</a:t>
            </a:r>
            <a:r>
              <a:rPr lang="zh-CN" altLang="en-US" sz="2800" dirty="0"/>
              <a:t>。</a:t>
            </a:r>
          </a:p>
          <a:p>
            <a:pPr>
              <a:lnSpc>
                <a:spcPct val="150000"/>
              </a:lnSpc>
            </a:pPr>
            <a:endParaRPr lang="en-US" altLang="zh-CN" sz="2800" dirty="0"/>
          </a:p>
        </p:txBody>
      </p:sp>
      <p:graphicFrame>
        <p:nvGraphicFramePr>
          <p:cNvPr id="8197" name="Object 5">
            <a:extLst>
              <a:ext uri="{FF2B5EF4-FFF2-40B4-BE49-F238E27FC236}">
                <a16:creationId xmlns:a16="http://schemas.microsoft.com/office/drawing/2014/main" id="{FEF01926-53AA-4CE3-8815-E202502A8721}"/>
              </a:ext>
            </a:extLst>
          </p:cNvPr>
          <p:cNvGraphicFramePr>
            <a:graphicFrameLocks noChangeAspect="1"/>
          </p:cNvGraphicFramePr>
          <p:nvPr>
            <p:extLst>
              <p:ext uri="{D42A27DB-BD31-4B8C-83A1-F6EECF244321}">
                <p14:modId xmlns:p14="http://schemas.microsoft.com/office/powerpoint/2010/main" val="1242569940"/>
              </p:ext>
            </p:extLst>
          </p:nvPr>
        </p:nvGraphicFramePr>
        <p:xfrm>
          <a:off x="6516216" y="1564874"/>
          <a:ext cx="381000" cy="381000"/>
        </p:xfrm>
        <a:graphic>
          <a:graphicData uri="http://schemas.openxmlformats.org/presentationml/2006/ole">
            <mc:AlternateContent xmlns:mc="http://schemas.openxmlformats.org/markup-compatibility/2006">
              <mc:Choice xmlns:v="urn:schemas-microsoft-com:vml" Requires="v">
                <p:oleObj name="Equation" r:id="rId3" imgW="152280" imgH="152280" progId="Equation.3">
                  <p:embed/>
                </p:oleObj>
              </mc:Choice>
              <mc:Fallback>
                <p:oleObj name="Equation" r:id="rId3" imgW="152280" imgH="1522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564874"/>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28AC806-0D1B-4A41-BA8E-9E880ED801A5}"/>
              </a:ext>
            </a:extLst>
          </p:cNvPr>
          <p:cNvSpPr>
            <a:spLocks noGrp="1" noChangeArrowheads="1"/>
          </p:cNvSpPr>
          <p:nvPr>
            <p:ph type="title" idx="4294967295"/>
          </p:nvPr>
        </p:nvSpPr>
        <p:spPr>
          <a:xfrm>
            <a:off x="395536" y="152549"/>
            <a:ext cx="7886700" cy="1325563"/>
          </a:xfrm>
        </p:spPr>
        <p:txBody>
          <a:bodyPr/>
          <a:lstStyle/>
          <a:p>
            <a:r>
              <a:rPr lang="zh-CN" altLang="en-US"/>
              <a:t>最大流问题</a:t>
            </a:r>
            <a:endParaRPr lang="en-US" altLang="zh-CN"/>
          </a:p>
        </p:txBody>
      </p:sp>
      <p:sp>
        <p:nvSpPr>
          <p:cNvPr id="19" name="灯片编号占位符 5">
            <a:extLst>
              <a:ext uri="{FF2B5EF4-FFF2-40B4-BE49-F238E27FC236}">
                <a16:creationId xmlns:a16="http://schemas.microsoft.com/office/drawing/2014/main" id="{7CFBFEDB-E41D-46E2-B9D5-8DB542D1C59F}"/>
              </a:ext>
            </a:extLst>
          </p:cNvPr>
          <p:cNvSpPr>
            <a:spLocks noGrp="1"/>
          </p:cNvSpPr>
          <p:nvPr>
            <p:ph type="sldNum" sz="quarter" idx="4294967295"/>
          </p:nvPr>
        </p:nvSpPr>
        <p:spPr>
          <a:xfrm>
            <a:off x="7086600" y="6356350"/>
            <a:ext cx="2057400" cy="365125"/>
          </a:xfrm>
        </p:spPr>
        <p:txBody>
          <a:bodyPr/>
          <a:lstStyle/>
          <a:p>
            <a:fld id="{1BB64DF2-B83F-4B53-9A6C-A5C19C7F8067}" type="slidenum">
              <a:rPr lang="zh-CN" altLang="en-US"/>
              <a:pPr/>
              <a:t>30</a:t>
            </a:fld>
            <a:endParaRPr lang="en-US" altLang="zh-CN"/>
          </a:p>
        </p:txBody>
      </p:sp>
      <p:sp>
        <p:nvSpPr>
          <p:cNvPr id="24579" name="Rectangle 3">
            <a:extLst>
              <a:ext uri="{FF2B5EF4-FFF2-40B4-BE49-F238E27FC236}">
                <a16:creationId xmlns:a16="http://schemas.microsoft.com/office/drawing/2014/main" id="{EE8B22DC-5FD8-4ECA-9865-C82A1B33CB8F}"/>
              </a:ext>
            </a:extLst>
          </p:cNvPr>
          <p:cNvSpPr>
            <a:spLocks noGrp="1" noChangeArrowheads="1"/>
          </p:cNvSpPr>
          <p:nvPr>
            <p:ph idx="4294967295"/>
          </p:nvPr>
        </p:nvSpPr>
        <p:spPr>
          <a:xfrm>
            <a:off x="605675" y="1253331"/>
            <a:ext cx="7886700" cy="4351338"/>
          </a:xfrm>
        </p:spPr>
        <p:txBody>
          <a:bodyPr/>
          <a:lstStyle/>
          <a:p>
            <a:r>
              <a:rPr lang="zh-CN" altLang="en-US" sz="2800" dirty="0"/>
              <a:t>原始边</a:t>
            </a:r>
            <a:r>
              <a:rPr lang="en-US" altLang="zh-CN" sz="2800" dirty="0"/>
              <a:t> </a:t>
            </a:r>
          </a:p>
          <a:p>
            <a:pPr>
              <a:buFont typeface="Wingdings" panose="05000000000000000000" pitchFamily="2" charset="2"/>
              <a:buNone/>
            </a:pPr>
            <a:r>
              <a:rPr lang="en-US" altLang="zh-CN" sz="3600" dirty="0"/>
              <a:t>  </a:t>
            </a:r>
            <a:r>
              <a:rPr lang="en-US" altLang="zh-CN" sz="2800" dirty="0"/>
              <a:t>e = (u, v)  </a:t>
            </a:r>
            <a:r>
              <a:rPr lang="en-US" altLang="zh-CN" sz="2800" dirty="0">
                <a:sym typeface="Symbol" panose="05050102010706020507" pitchFamily="18" charset="2"/>
              </a:rPr>
              <a:t> E，</a:t>
            </a:r>
            <a:r>
              <a:rPr lang="zh-CN" altLang="en-US" sz="2800" dirty="0">
                <a:sym typeface="Symbol" panose="05050102010706020507" pitchFamily="18" charset="2"/>
              </a:rPr>
              <a:t>流</a:t>
            </a:r>
            <a:r>
              <a:rPr lang="zh-CN" altLang="en-US" sz="2800" dirty="0"/>
              <a:t> </a:t>
            </a:r>
            <a:r>
              <a:rPr lang="en-US" altLang="zh-CN" sz="2800" dirty="0"/>
              <a:t>f(e), </a:t>
            </a:r>
            <a:r>
              <a:rPr lang="zh-CN" altLang="en-US" sz="2800" dirty="0"/>
              <a:t>容量 </a:t>
            </a:r>
            <a:r>
              <a:rPr lang="en-US" altLang="zh-CN" sz="2800" dirty="0"/>
              <a:t>c(e).</a:t>
            </a:r>
          </a:p>
          <a:p>
            <a:endParaRPr lang="zh-CN" altLang="en-US" sz="2000" dirty="0"/>
          </a:p>
        </p:txBody>
      </p:sp>
      <p:grpSp>
        <p:nvGrpSpPr>
          <p:cNvPr id="24591" name="Group 15">
            <a:extLst>
              <a:ext uri="{FF2B5EF4-FFF2-40B4-BE49-F238E27FC236}">
                <a16:creationId xmlns:a16="http://schemas.microsoft.com/office/drawing/2014/main" id="{C4D017A4-13F4-4BC9-9FAD-99258358F6A4}"/>
              </a:ext>
            </a:extLst>
          </p:cNvPr>
          <p:cNvGrpSpPr>
            <a:grpSpLocks/>
          </p:cNvGrpSpPr>
          <p:nvPr/>
        </p:nvGrpSpPr>
        <p:grpSpPr bwMode="auto">
          <a:xfrm>
            <a:off x="1974826" y="2390279"/>
            <a:ext cx="4728120" cy="2177752"/>
            <a:chOff x="1152" y="1968"/>
            <a:chExt cx="2160" cy="1008"/>
          </a:xfrm>
        </p:grpSpPr>
        <p:sp>
          <p:nvSpPr>
            <p:cNvPr id="24581" name="Rectangle 5">
              <a:extLst>
                <a:ext uri="{FF2B5EF4-FFF2-40B4-BE49-F238E27FC236}">
                  <a16:creationId xmlns:a16="http://schemas.microsoft.com/office/drawing/2014/main" id="{A9796446-FFAE-4545-B933-573C9EB5D479}"/>
                </a:ext>
              </a:extLst>
            </p:cNvPr>
            <p:cNvSpPr>
              <a:spLocks noChangeArrowheads="1"/>
            </p:cNvSpPr>
            <p:nvPr/>
          </p:nvSpPr>
          <p:spPr bwMode="auto">
            <a:xfrm>
              <a:off x="1152" y="1968"/>
              <a:ext cx="2160" cy="100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24582" name="Oval 6">
              <a:extLst>
                <a:ext uri="{FF2B5EF4-FFF2-40B4-BE49-F238E27FC236}">
                  <a16:creationId xmlns:a16="http://schemas.microsoft.com/office/drawing/2014/main" id="{6AF75CB5-4C3B-4C91-9300-A7A44CE1C9EC}"/>
                </a:ext>
              </a:extLst>
            </p:cNvPr>
            <p:cNvSpPr>
              <a:spLocks noChangeAspect="1" noChangeArrowheads="1"/>
            </p:cNvSpPr>
            <p:nvPr/>
          </p:nvSpPr>
          <p:spPr bwMode="auto">
            <a:xfrm>
              <a:off x="1306" y="2314"/>
              <a:ext cx="173" cy="173"/>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924" tIns="45963" rIns="91924" bIns="45963" anchor="ctr"/>
            <a:lstStyle/>
            <a:p>
              <a:r>
                <a:rPr lang="en-US" altLang="zh-CN" sz="2400"/>
                <a:t>u</a:t>
              </a:r>
            </a:p>
          </p:txBody>
        </p:sp>
        <p:cxnSp>
          <p:nvCxnSpPr>
            <p:cNvPr id="24583" name="AutoShape 7">
              <a:extLst>
                <a:ext uri="{FF2B5EF4-FFF2-40B4-BE49-F238E27FC236}">
                  <a16:creationId xmlns:a16="http://schemas.microsoft.com/office/drawing/2014/main" id="{FA09AA3C-B126-46C0-AB93-0B2E6D608C7F}"/>
                </a:ext>
              </a:extLst>
            </p:cNvPr>
            <p:cNvCxnSpPr>
              <a:cxnSpLocks noChangeShapeType="1"/>
              <a:stCxn id="24582" idx="6"/>
              <a:endCxn id="24584" idx="2"/>
            </p:cNvCxnSpPr>
            <p:nvPr/>
          </p:nvCxnSpPr>
          <p:spPr bwMode="auto">
            <a:xfrm>
              <a:off x="1479" y="2401"/>
              <a:ext cx="140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584" name="Oval 8">
              <a:extLst>
                <a:ext uri="{FF2B5EF4-FFF2-40B4-BE49-F238E27FC236}">
                  <a16:creationId xmlns:a16="http://schemas.microsoft.com/office/drawing/2014/main" id="{09121CEB-7B0D-4BA3-B9DA-FC39B33FC0A2}"/>
                </a:ext>
              </a:extLst>
            </p:cNvPr>
            <p:cNvSpPr>
              <a:spLocks noChangeAspect="1" noChangeArrowheads="1"/>
            </p:cNvSpPr>
            <p:nvPr/>
          </p:nvSpPr>
          <p:spPr bwMode="auto">
            <a:xfrm>
              <a:off x="2884" y="2314"/>
              <a:ext cx="173" cy="173"/>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924" tIns="45963" rIns="91924" bIns="45963" anchor="ctr"/>
            <a:lstStyle/>
            <a:p>
              <a:r>
                <a:rPr lang="en-US" altLang="zh-CN" sz="2400"/>
                <a:t>v</a:t>
              </a:r>
            </a:p>
          </p:txBody>
        </p:sp>
        <p:sp>
          <p:nvSpPr>
            <p:cNvPr id="24585" name="Text Box 9">
              <a:extLst>
                <a:ext uri="{FF2B5EF4-FFF2-40B4-BE49-F238E27FC236}">
                  <a16:creationId xmlns:a16="http://schemas.microsoft.com/office/drawing/2014/main" id="{17E6DAA3-706E-48B0-B1E9-57D5278B83B6}"/>
                </a:ext>
              </a:extLst>
            </p:cNvPr>
            <p:cNvSpPr txBox="1">
              <a:spLocks noChangeArrowheads="1"/>
            </p:cNvSpPr>
            <p:nvPr/>
          </p:nvSpPr>
          <p:spPr bwMode="auto">
            <a:xfrm>
              <a:off x="2054" y="2332"/>
              <a:ext cx="268" cy="171"/>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400" dirty="0"/>
                <a:t> 17</a:t>
              </a:r>
            </a:p>
          </p:txBody>
        </p:sp>
        <p:sp>
          <p:nvSpPr>
            <p:cNvPr id="24586" name="Text Box 10">
              <a:extLst>
                <a:ext uri="{FF2B5EF4-FFF2-40B4-BE49-F238E27FC236}">
                  <a16:creationId xmlns:a16="http://schemas.microsoft.com/office/drawing/2014/main" id="{1F54E93F-858C-4FB0-BEAE-583D4F00C130}"/>
                </a:ext>
              </a:extLst>
            </p:cNvPr>
            <p:cNvSpPr txBox="1">
              <a:spLocks noChangeArrowheads="1"/>
            </p:cNvSpPr>
            <p:nvPr/>
          </p:nvSpPr>
          <p:spPr bwMode="auto">
            <a:xfrm>
              <a:off x="2102" y="2572"/>
              <a:ext cx="214" cy="10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50000"/>
                </a:spcBef>
              </a:pPr>
              <a:r>
                <a:rPr kumimoji="1" lang="zh-CN" altLang="en-US" sz="2400">
                  <a:solidFill>
                    <a:schemeClr val="accent2"/>
                  </a:solidFill>
                </a:rPr>
                <a:t>6</a:t>
              </a:r>
            </a:p>
          </p:txBody>
        </p:sp>
        <p:sp>
          <p:nvSpPr>
            <p:cNvPr id="24587" name="Text Box 11">
              <a:extLst>
                <a:ext uri="{FF2B5EF4-FFF2-40B4-BE49-F238E27FC236}">
                  <a16:creationId xmlns:a16="http://schemas.microsoft.com/office/drawing/2014/main" id="{196AD524-EE0D-40EA-A5FC-05C84F44D538}"/>
                </a:ext>
              </a:extLst>
            </p:cNvPr>
            <p:cNvSpPr txBox="1">
              <a:spLocks noChangeArrowheads="1"/>
            </p:cNvSpPr>
            <p:nvPr/>
          </p:nvSpPr>
          <p:spPr bwMode="auto">
            <a:xfrm>
              <a:off x="2304" y="1996"/>
              <a:ext cx="720" cy="185"/>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291" tIns="45646" rIns="91291" bIns="45646">
              <a:spAutoFit/>
            </a:bodyPr>
            <a:lstStyle/>
            <a:p>
              <a:pPr algn="l">
                <a:spcBef>
                  <a:spcPct val="50000"/>
                </a:spcBef>
              </a:pPr>
              <a:r>
                <a:rPr kumimoji="1" lang="zh-CN" altLang="en-US" sz="2000" dirty="0"/>
                <a:t>容量</a:t>
              </a:r>
              <a:endParaRPr kumimoji="1" lang="en-US" altLang="zh-CN" sz="2000" dirty="0"/>
            </a:p>
          </p:txBody>
        </p:sp>
        <p:sp>
          <p:nvSpPr>
            <p:cNvPr id="24588" name="Text Box 12">
              <a:extLst>
                <a:ext uri="{FF2B5EF4-FFF2-40B4-BE49-F238E27FC236}">
                  <a16:creationId xmlns:a16="http://schemas.microsoft.com/office/drawing/2014/main" id="{C16F2DBF-30F4-450C-82CF-EEC82ED6F2D9}"/>
                </a:ext>
              </a:extLst>
            </p:cNvPr>
            <p:cNvSpPr txBox="1">
              <a:spLocks noChangeArrowheads="1"/>
            </p:cNvSpPr>
            <p:nvPr/>
          </p:nvSpPr>
          <p:spPr bwMode="auto">
            <a:xfrm>
              <a:off x="2363" y="2732"/>
              <a:ext cx="201" cy="18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291" tIns="45646" rIns="91291" bIns="45646">
              <a:spAutoFit/>
            </a:bodyPr>
            <a:lstStyle/>
            <a:p>
              <a:pPr algn="l">
                <a:spcBef>
                  <a:spcPct val="50000"/>
                </a:spcBef>
              </a:pPr>
              <a:r>
                <a:rPr kumimoji="1" lang="zh-CN" altLang="en-US" sz="2000" dirty="0">
                  <a:solidFill>
                    <a:schemeClr val="hlink"/>
                  </a:solidFill>
                </a:rPr>
                <a:t>流</a:t>
              </a:r>
              <a:endParaRPr kumimoji="1" lang="en-US" altLang="zh-CN" sz="2000" dirty="0">
                <a:solidFill>
                  <a:schemeClr val="hlink"/>
                </a:solidFill>
              </a:endParaRPr>
            </a:p>
          </p:txBody>
        </p:sp>
        <p:sp>
          <p:nvSpPr>
            <p:cNvPr id="24589" name="Line 13">
              <a:extLst>
                <a:ext uri="{FF2B5EF4-FFF2-40B4-BE49-F238E27FC236}">
                  <a16:creationId xmlns:a16="http://schemas.microsoft.com/office/drawing/2014/main" id="{5A29D7C7-3A00-422D-A35B-C7BA6D0FBF72}"/>
                </a:ext>
              </a:extLst>
            </p:cNvPr>
            <p:cNvSpPr>
              <a:spLocks noChangeShapeType="1"/>
            </p:cNvSpPr>
            <p:nvPr/>
          </p:nvSpPr>
          <p:spPr bwMode="auto">
            <a:xfrm flipH="1" flipV="1">
              <a:off x="2232" y="2746"/>
              <a:ext cx="96" cy="96"/>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24590" name="Line 14">
              <a:extLst>
                <a:ext uri="{FF2B5EF4-FFF2-40B4-BE49-F238E27FC236}">
                  <a16:creationId xmlns:a16="http://schemas.microsoft.com/office/drawing/2014/main" id="{04F485A5-EF6E-45F6-9510-850DEB9C43F8}"/>
                </a:ext>
              </a:extLst>
            </p:cNvPr>
            <p:cNvSpPr>
              <a:spLocks noChangeShapeType="1"/>
            </p:cNvSpPr>
            <p:nvPr/>
          </p:nvSpPr>
          <p:spPr bwMode="auto">
            <a:xfrm flipH="1">
              <a:off x="2214" y="2182"/>
              <a:ext cx="96" cy="96"/>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sp>
        <p:nvSpPr>
          <p:cNvPr id="24592" name="Rectangle 16">
            <a:extLst>
              <a:ext uri="{FF2B5EF4-FFF2-40B4-BE49-F238E27FC236}">
                <a16:creationId xmlns:a16="http://schemas.microsoft.com/office/drawing/2014/main" id="{CF45B6A7-2247-432F-B784-6A21A7028FA8}"/>
              </a:ext>
            </a:extLst>
          </p:cNvPr>
          <p:cNvSpPr>
            <a:spLocks noChangeArrowheads="1"/>
          </p:cNvSpPr>
          <p:nvPr/>
        </p:nvSpPr>
        <p:spPr bwMode="auto">
          <a:xfrm>
            <a:off x="343080" y="4701916"/>
            <a:ext cx="4572000" cy="153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ts val="2600"/>
              </a:lnSpc>
              <a:spcBef>
                <a:spcPct val="50000"/>
              </a:spcBef>
              <a:buClr>
                <a:srgbClr val="003399"/>
              </a:buClr>
              <a:buSzPct val="110000"/>
              <a:buFont typeface="Wingdings" panose="05000000000000000000" pitchFamily="2" charset="2"/>
              <a:buChar char="§"/>
            </a:pPr>
            <a:r>
              <a:rPr kumimoji="1" lang="zh-CN" altLang="en-US" sz="2800" dirty="0"/>
              <a:t>  剩余边</a:t>
            </a:r>
            <a:endParaRPr kumimoji="1" lang="en-US" altLang="zh-CN" sz="2800" dirty="0"/>
          </a:p>
          <a:p>
            <a:pPr lvl="1" algn="l">
              <a:lnSpc>
                <a:spcPts val="2600"/>
              </a:lnSpc>
              <a:spcBef>
                <a:spcPct val="50000"/>
              </a:spcBef>
              <a:buClr>
                <a:schemeClr val="tx1"/>
              </a:buClr>
              <a:buSzPct val="35000"/>
              <a:buFont typeface="Monotype Sorts" pitchFamily="92" charset="2"/>
              <a:buChar char="n"/>
            </a:pPr>
            <a:r>
              <a:rPr kumimoji="1" lang="en-US" altLang="zh-CN" sz="2800" dirty="0">
                <a:sym typeface="Symbol" panose="05050102010706020507" pitchFamily="18" charset="2"/>
              </a:rPr>
              <a:t>e = (u, v) and </a:t>
            </a:r>
            <a:r>
              <a:rPr kumimoji="1" lang="en-US" altLang="zh-CN" sz="2800" dirty="0" err="1">
                <a:sym typeface="Symbol" panose="05050102010706020507" pitchFamily="18" charset="2"/>
              </a:rPr>
              <a:t>e</a:t>
            </a:r>
            <a:r>
              <a:rPr kumimoji="1" lang="en-US" altLang="zh-CN" sz="2800" baseline="30000" dirty="0" err="1">
                <a:sym typeface="Symbol" panose="05050102010706020507" pitchFamily="18" charset="2"/>
              </a:rPr>
              <a:t>R</a:t>
            </a:r>
            <a:r>
              <a:rPr kumimoji="1" lang="en-US" altLang="zh-CN" sz="2800" dirty="0">
                <a:sym typeface="Symbol" panose="05050102010706020507" pitchFamily="18" charset="2"/>
              </a:rPr>
              <a:t> = (v, u).</a:t>
            </a:r>
          </a:p>
          <a:p>
            <a:pPr lvl="1" algn="l">
              <a:lnSpc>
                <a:spcPts val="2600"/>
              </a:lnSpc>
              <a:spcBef>
                <a:spcPct val="50000"/>
              </a:spcBef>
              <a:buClr>
                <a:schemeClr val="tx1"/>
              </a:buClr>
              <a:buSzPct val="35000"/>
              <a:buFont typeface="Monotype Sorts" pitchFamily="92" charset="2"/>
              <a:buChar char="n"/>
            </a:pPr>
            <a:r>
              <a:rPr kumimoji="1" lang="zh-CN" altLang="en-US" sz="2800" dirty="0">
                <a:sym typeface="Symbol" panose="05050102010706020507" pitchFamily="18" charset="2"/>
              </a:rPr>
              <a:t>剩余容量</a:t>
            </a:r>
            <a:r>
              <a:rPr kumimoji="1" lang="en-US" altLang="zh-CN" sz="2800" dirty="0">
                <a:sym typeface="Symbol" panose="05050102010706020507" pitchFamily="18" charset="2"/>
              </a:rPr>
              <a:t>:</a:t>
            </a:r>
          </a:p>
        </p:txBody>
      </p:sp>
      <p:graphicFrame>
        <p:nvGraphicFramePr>
          <p:cNvPr id="24594" name="Object 18">
            <a:extLst>
              <a:ext uri="{FF2B5EF4-FFF2-40B4-BE49-F238E27FC236}">
                <a16:creationId xmlns:a16="http://schemas.microsoft.com/office/drawing/2014/main" id="{6B880F75-3133-4048-A9E9-2E8E7D6A3411}"/>
              </a:ext>
            </a:extLst>
          </p:cNvPr>
          <p:cNvGraphicFramePr>
            <a:graphicFrameLocks noChangeAspect="1"/>
          </p:cNvGraphicFramePr>
          <p:nvPr>
            <p:extLst>
              <p:ext uri="{D42A27DB-BD31-4B8C-83A1-F6EECF244321}">
                <p14:modId xmlns:p14="http://schemas.microsoft.com/office/powerpoint/2010/main" val="953287258"/>
              </p:ext>
            </p:extLst>
          </p:nvPr>
        </p:nvGraphicFramePr>
        <p:xfrm>
          <a:off x="2964205" y="5763547"/>
          <a:ext cx="3882631" cy="941904"/>
        </p:xfrm>
        <a:graphic>
          <a:graphicData uri="http://schemas.openxmlformats.org/presentationml/2006/ole">
            <mc:AlternateContent xmlns:mc="http://schemas.openxmlformats.org/markup-compatibility/2006">
              <mc:Choice xmlns:v="urn:schemas-microsoft-com:vml" Requires="v">
                <p:oleObj name="Bitmap Image" r:id="rId3" imgW="2575440" imgH="624960" progId="Paint.Picture">
                  <p:embed/>
                </p:oleObj>
              </mc:Choice>
              <mc:Fallback>
                <p:oleObj name="Bitmap Image" r:id="rId3" imgW="2575440" imgH="624960" progId="Paint.Picture">
                  <p:embed/>
                  <p:pic>
                    <p:nvPicPr>
                      <p:cNvPr id="0" name="Object 18"/>
                      <p:cNvPicPr>
                        <a:picLocks noChangeAspect="1" noChangeArrowheads="1"/>
                      </p:cNvPicPr>
                      <p:nvPr/>
                    </p:nvPicPr>
                    <p:blipFill>
                      <a:blip r:embed="rId4"/>
                      <a:srcRect/>
                      <a:stretch>
                        <a:fillRect/>
                      </a:stretch>
                    </p:blipFill>
                    <p:spPr bwMode="auto">
                      <a:xfrm>
                        <a:off x="2964205" y="5763547"/>
                        <a:ext cx="3882631" cy="941904"/>
                      </a:xfrm>
                      <a:prstGeom prst="rect">
                        <a:avLst/>
                      </a:prstGeom>
                      <a:noFill/>
                      <a:ln>
                        <a:noFill/>
                      </a:ln>
                      <a:effec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7C3AB1D-7FC0-4F98-BD4D-D791E6DCC773}"/>
              </a:ext>
            </a:extLst>
          </p:cNvPr>
          <p:cNvSpPr>
            <a:spLocks noGrp="1" noChangeArrowheads="1"/>
          </p:cNvSpPr>
          <p:nvPr>
            <p:ph type="title" idx="4294967295"/>
          </p:nvPr>
        </p:nvSpPr>
        <p:spPr>
          <a:xfrm>
            <a:off x="395536" y="166077"/>
            <a:ext cx="7886700" cy="1325563"/>
          </a:xfrm>
        </p:spPr>
        <p:txBody>
          <a:bodyPr/>
          <a:lstStyle/>
          <a:p>
            <a:r>
              <a:rPr lang="zh-CN" altLang="en-US"/>
              <a:t>最大流问题</a:t>
            </a:r>
          </a:p>
        </p:txBody>
      </p:sp>
      <p:sp>
        <p:nvSpPr>
          <p:cNvPr id="18" name="灯片编号占位符 5">
            <a:extLst>
              <a:ext uri="{FF2B5EF4-FFF2-40B4-BE49-F238E27FC236}">
                <a16:creationId xmlns:a16="http://schemas.microsoft.com/office/drawing/2014/main" id="{B52A970E-C140-4A27-9E13-049E1C457B5B}"/>
              </a:ext>
            </a:extLst>
          </p:cNvPr>
          <p:cNvSpPr>
            <a:spLocks noGrp="1"/>
          </p:cNvSpPr>
          <p:nvPr>
            <p:ph type="sldNum" sz="quarter" idx="4294967295"/>
          </p:nvPr>
        </p:nvSpPr>
        <p:spPr>
          <a:xfrm>
            <a:off x="7086600" y="6356350"/>
            <a:ext cx="2057400" cy="365125"/>
          </a:xfrm>
        </p:spPr>
        <p:txBody>
          <a:bodyPr/>
          <a:lstStyle/>
          <a:p>
            <a:fld id="{2B60494C-5F0C-4BFD-A559-6082EBCC8A82}" type="slidenum">
              <a:rPr lang="zh-CN" altLang="en-US"/>
              <a:pPr/>
              <a:t>31</a:t>
            </a:fld>
            <a:endParaRPr lang="en-US" altLang="zh-CN"/>
          </a:p>
        </p:txBody>
      </p:sp>
      <p:sp>
        <p:nvSpPr>
          <p:cNvPr id="25603" name="Rectangle 3">
            <a:extLst>
              <a:ext uri="{FF2B5EF4-FFF2-40B4-BE49-F238E27FC236}">
                <a16:creationId xmlns:a16="http://schemas.microsoft.com/office/drawing/2014/main" id="{6CE81923-CB73-4058-A5CF-59B771D65352}"/>
              </a:ext>
            </a:extLst>
          </p:cNvPr>
          <p:cNvSpPr>
            <a:spLocks noGrp="1" noChangeArrowheads="1"/>
          </p:cNvSpPr>
          <p:nvPr>
            <p:ph idx="4294967295"/>
          </p:nvPr>
        </p:nvSpPr>
        <p:spPr>
          <a:xfrm>
            <a:off x="458762" y="1180320"/>
            <a:ext cx="7886700" cy="4351338"/>
          </a:xfrm>
        </p:spPr>
        <p:txBody>
          <a:bodyPr>
            <a:normAutofit/>
          </a:bodyPr>
          <a:lstStyle/>
          <a:p>
            <a:pPr>
              <a:lnSpc>
                <a:spcPct val="150000"/>
              </a:lnSpc>
            </a:pPr>
            <a:r>
              <a:rPr lang="zh-CN" altLang="en-US" sz="2800" dirty="0"/>
              <a:t>剩余图:  </a:t>
            </a:r>
            <a:r>
              <a:rPr lang="en-US" altLang="zh-CN" sz="2800" dirty="0"/>
              <a:t>G</a:t>
            </a:r>
            <a:r>
              <a:rPr lang="en-US" altLang="zh-CN" sz="2800" baseline="-25000" dirty="0"/>
              <a:t>f</a:t>
            </a:r>
            <a:r>
              <a:rPr lang="en-US" altLang="zh-CN" sz="2800" dirty="0"/>
              <a:t> = (V, E</a:t>
            </a:r>
            <a:r>
              <a:rPr lang="en-US" altLang="zh-CN" sz="2800" baseline="-25000" dirty="0"/>
              <a:t>f </a:t>
            </a:r>
            <a:r>
              <a:rPr lang="en-US" altLang="zh-CN" sz="2800" dirty="0"/>
              <a:t>).</a:t>
            </a:r>
          </a:p>
          <a:p>
            <a:pPr lvl="1">
              <a:lnSpc>
                <a:spcPct val="150000"/>
              </a:lnSpc>
            </a:pPr>
            <a:r>
              <a:rPr lang="zh-CN" altLang="en-US" sz="2800" dirty="0"/>
              <a:t>具有正的剩余容量的剩余边</a:t>
            </a:r>
            <a:r>
              <a:rPr lang="en-US" altLang="zh-CN" sz="2800" dirty="0"/>
              <a:t>.</a:t>
            </a:r>
          </a:p>
          <a:p>
            <a:pPr lvl="1">
              <a:lnSpc>
                <a:spcPct val="150000"/>
              </a:lnSpc>
            </a:pPr>
            <a:r>
              <a:rPr lang="en-US" altLang="zh-CN" sz="2800" dirty="0"/>
              <a:t>E</a:t>
            </a:r>
            <a:r>
              <a:rPr lang="en-US" altLang="zh-CN" sz="4400" baseline="-25000" dirty="0"/>
              <a:t>f</a:t>
            </a:r>
            <a:r>
              <a:rPr lang="en-US" altLang="zh-CN" sz="2800" dirty="0"/>
              <a:t> = {e}  </a:t>
            </a:r>
            <a:r>
              <a:rPr lang="zh-CN" altLang="en-US" sz="2800" dirty="0">
                <a:sym typeface="Symbol" panose="05050102010706020507" pitchFamily="18" charset="2"/>
              </a:rPr>
              <a:t>∪</a:t>
            </a:r>
            <a:r>
              <a:rPr lang="en-US" altLang="zh-CN" sz="2800" dirty="0">
                <a:sym typeface="Symbol" panose="05050102010706020507" pitchFamily="18" charset="2"/>
              </a:rPr>
              <a:t>  </a:t>
            </a:r>
            <a:r>
              <a:rPr lang="en-US" altLang="zh-CN" sz="2800" dirty="0"/>
              <a:t>{</a:t>
            </a:r>
            <a:r>
              <a:rPr lang="en-US" altLang="zh-CN" sz="2800" dirty="0" err="1"/>
              <a:t>e</a:t>
            </a:r>
            <a:r>
              <a:rPr lang="en-US" altLang="zh-CN" sz="4400" baseline="30000" dirty="0" err="1"/>
              <a:t>R</a:t>
            </a:r>
            <a:r>
              <a:rPr lang="en-US" altLang="zh-CN" sz="2800" dirty="0"/>
              <a:t>}.</a:t>
            </a:r>
            <a:endParaRPr lang="zh-CN" altLang="en-US" sz="2800" dirty="0"/>
          </a:p>
        </p:txBody>
      </p:sp>
      <p:grpSp>
        <p:nvGrpSpPr>
          <p:cNvPr id="25628" name="Group 28">
            <a:extLst>
              <a:ext uri="{FF2B5EF4-FFF2-40B4-BE49-F238E27FC236}">
                <a16:creationId xmlns:a16="http://schemas.microsoft.com/office/drawing/2014/main" id="{07328A07-153C-4DC4-912E-83E914E05892}"/>
              </a:ext>
            </a:extLst>
          </p:cNvPr>
          <p:cNvGrpSpPr>
            <a:grpSpLocks/>
          </p:cNvGrpSpPr>
          <p:nvPr/>
        </p:nvGrpSpPr>
        <p:grpSpPr bwMode="auto">
          <a:xfrm>
            <a:off x="1938586" y="3717032"/>
            <a:ext cx="4893945" cy="2133600"/>
            <a:chOff x="3304" y="1894"/>
            <a:chExt cx="2202" cy="1104"/>
          </a:xfrm>
        </p:grpSpPr>
        <p:sp>
          <p:nvSpPr>
            <p:cNvPr id="25617" name="Rectangle 17">
              <a:extLst>
                <a:ext uri="{FF2B5EF4-FFF2-40B4-BE49-F238E27FC236}">
                  <a16:creationId xmlns:a16="http://schemas.microsoft.com/office/drawing/2014/main" id="{BFE36F58-173E-4B30-8402-0353EF71E1A1}"/>
                </a:ext>
              </a:extLst>
            </p:cNvPr>
            <p:cNvSpPr>
              <a:spLocks noChangeArrowheads="1"/>
            </p:cNvSpPr>
            <p:nvPr/>
          </p:nvSpPr>
          <p:spPr bwMode="auto">
            <a:xfrm>
              <a:off x="3304" y="1894"/>
              <a:ext cx="2160" cy="110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25618" name="Oval 18">
              <a:extLst>
                <a:ext uri="{FF2B5EF4-FFF2-40B4-BE49-F238E27FC236}">
                  <a16:creationId xmlns:a16="http://schemas.microsoft.com/office/drawing/2014/main" id="{803B670D-11DD-403B-B025-2242838EE01F}"/>
                </a:ext>
              </a:extLst>
            </p:cNvPr>
            <p:cNvSpPr>
              <a:spLocks noChangeAspect="1" noChangeArrowheads="1"/>
            </p:cNvSpPr>
            <p:nvPr/>
          </p:nvSpPr>
          <p:spPr bwMode="auto">
            <a:xfrm>
              <a:off x="3466" y="2277"/>
              <a:ext cx="173" cy="173"/>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924" tIns="45963" rIns="91924" bIns="45963" anchor="ctr"/>
            <a:lstStyle/>
            <a:p>
              <a:r>
                <a:rPr lang="en-US" altLang="zh-CN" sz="2000"/>
                <a:t>u</a:t>
              </a:r>
            </a:p>
          </p:txBody>
        </p:sp>
        <p:cxnSp>
          <p:nvCxnSpPr>
            <p:cNvPr id="25619" name="AutoShape 19">
              <a:extLst>
                <a:ext uri="{FF2B5EF4-FFF2-40B4-BE49-F238E27FC236}">
                  <a16:creationId xmlns:a16="http://schemas.microsoft.com/office/drawing/2014/main" id="{0B3AEC7A-F2EE-4A9D-8E35-F52EF49756BE}"/>
                </a:ext>
              </a:extLst>
            </p:cNvPr>
            <p:cNvCxnSpPr>
              <a:cxnSpLocks noChangeShapeType="1"/>
              <a:stCxn id="25618" idx="6"/>
              <a:endCxn id="25620" idx="2"/>
            </p:cNvCxnSpPr>
            <p:nvPr/>
          </p:nvCxnSpPr>
          <p:spPr bwMode="auto">
            <a:xfrm>
              <a:off x="3639" y="2364"/>
              <a:ext cx="140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620" name="Oval 20">
              <a:extLst>
                <a:ext uri="{FF2B5EF4-FFF2-40B4-BE49-F238E27FC236}">
                  <a16:creationId xmlns:a16="http://schemas.microsoft.com/office/drawing/2014/main" id="{8D915F1F-F6A9-42F2-B130-479DC9F2F835}"/>
                </a:ext>
              </a:extLst>
            </p:cNvPr>
            <p:cNvSpPr>
              <a:spLocks noChangeAspect="1" noChangeArrowheads="1"/>
            </p:cNvSpPr>
            <p:nvPr/>
          </p:nvSpPr>
          <p:spPr bwMode="auto">
            <a:xfrm>
              <a:off x="5044" y="2277"/>
              <a:ext cx="173" cy="173"/>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924" tIns="45963" rIns="91924" bIns="45963" anchor="ctr"/>
            <a:lstStyle/>
            <a:p>
              <a:r>
                <a:rPr lang="en-US" altLang="zh-CN" sz="2000"/>
                <a:t>v</a:t>
              </a:r>
            </a:p>
          </p:txBody>
        </p:sp>
        <p:sp>
          <p:nvSpPr>
            <p:cNvPr id="25621" name="Text Box 21">
              <a:extLst>
                <a:ext uri="{FF2B5EF4-FFF2-40B4-BE49-F238E27FC236}">
                  <a16:creationId xmlns:a16="http://schemas.microsoft.com/office/drawing/2014/main" id="{757A269A-5DC0-4714-BAF0-56A8DF8C1DBD}"/>
                </a:ext>
              </a:extLst>
            </p:cNvPr>
            <p:cNvSpPr txBox="1">
              <a:spLocks noChangeArrowheads="1"/>
            </p:cNvSpPr>
            <p:nvPr/>
          </p:nvSpPr>
          <p:spPr bwMode="auto">
            <a:xfrm>
              <a:off x="4194" y="2295"/>
              <a:ext cx="268" cy="15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a:t> 11</a:t>
              </a:r>
            </a:p>
          </p:txBody>
        </p:sp>
        <p:sp>
          <p:nvSpPr>
            <p:cNvPr id="25622" name="Text Box 22">
              <a:extLst>
                <a:ext uri="{FF2B5EF4-FFF2-40B4-BE49-F238E27FC236}">
                  <a16:creationId xmlns:a16="http://schemas.microsoft.com/office/drawing/2014/main" id="{E2620B3F-6834-4566-A3C9-0B16E9CD13B5}"/>
                </a:ext>
              </a:extLst>
            </p:cNvPr>
            <p:cNvSpPr txBox="1">
              <a:spLocks noChangeArrowheads="1"/>
            </p:cNvSpPr>
            <p:nvPr/>
          </p:nvSpPr>
          <p:spPr bwMode="auto">
            <a:xfrm>
              <a:off x="4328" y="1904"/>
              <a:ext cx="1046" cy="239"/>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291" tIns="45646" rIns="91291" bIns="45646">
              <a:spAutoFit/>
            </a:bodyPr>
            <a:lstStyle/>
            <a:p>
              <a:pPr algn="l">
                <a:spcBef>
                  <a:spcPct val="50000"/>
                </a:spcBef>
              </a:pPr>
              <a:r>
                <a:rPr lang="zh-CN" altLang="en-US" sz="2400" b="0" i="0" dirty="0">
                  <a:effectLst/>
                  <a:latin typeface="Inter"/>
                </a:rPr>
                <a:t>剩余容量</a:t>
              </a:r>
              <a:endParaRPr kumimoji="1" lang="en-US" altLang="zh-CN" sz="2400" dirty="0"/>
            </a:p>
          </p:txBody>
        </p:sp>
        <p:cxnSp>
          <p:nvCxnSpPr>
            <p:cNvPr id="25623" name="AutoShape 23">
              <a:extLst>
                <a:ext uri="{FF2B5EF4-FFF2-40B4-BE49-F238E27FC236}">
                  <a16:creationId xmlns:a16="http://schemas.microsoft.com/office/drawing/2014/main" id="{03A8B762-2BC3-46AA-873B-FFC83ED1A159}"/>
                </a:ext>
              </a:extLst>
            </p:cNvPr>
            <p:cNvCxnSpPr>
              <a:cxnSpLocks noChangeShapeType="1"/>
              <a:stCxn id="25620" idx="3"/>
              <a:endCxn id="25618" idx="5"/>
            </p:cNvCxnSpPr>
            <p:nvPr/>
          </p:nvCxnSpPr>
          <p:spPr bwMode="auto">
            <a:xfrm rot="5400000">
              <a:off x="4341" y="1698"/>
              <a:ext cx="1" cy="1455"/>
            </a:xfrm>
            <a:prstGeom prst="curvedConnector3">
              <a:avLst>
                <a:gd name="adj1" fmla="val 169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624" name="Text Box 24">
              <a:extLst>
                <a:ext uri="{FF2B5EF4-FFF2-40B4-BE49-F238E27FC236}">
                  <a16:creationId xmlns:a16="http://schemas.microsoft.com/office/drawing/2014/main" id="{0753B3DC-5E4A-4719-8062-534C36D8D691}"/>
                </a:ext>
              </a:extLst>
            </p:cNvPr>
            <p:cNvSpPr txBox="1">
              <a:spLocks noChangeArrowheads="1"/>
            </p:cNvSpPr>
            <p:nvPr/>
          </p:nvSpPr>
          <p:spPr bwMode="auto">
            <a:xfrm>
              <a:off x="4194" y="2545"/>
              <a:ext cx="268" cy="15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spcBef>
                  <a:spcPct val="50000"/>
                </a:spcBef>
              </a:pPr>
              <a:r>
                <a:rPr kumimoji="1" lang="zh-CN" altLang="en-US" sz="2000"/>
                <a:t> 6</a:t>
              </a:r>
            </a:p>
          </p:txBody>
        </p:sp>
        <p:sp>
          <p:nvSpPr>
            <p:cNvPr id="25625" name="Text Box 25">
              <a:extLst>
                <a:ext uri="{FF2B5EF4-FFF2-40B4-BE49-F238E27FC236}">
                  <a16:creationId xmlns:a16="http://schemas.microsoft.com/office/drawing/2014/main" id="{CE955FD3-E84E-47D8-B258-AFE63599BB87}"/>
                </a:ext>
              </a:extLst>
            </p:cNvPr>
            <p:cNvSpPr txBox="1">
              <a:spLocks noChangeArrowheads="1"/>
            </p:cNvSpPr>
            <p:nvPr/>
          </p:nvSpPr>
          <p:spPr bwMode="auto">
            <a:xfrm>
              <a:off x="4444" y="2742"/>
              <a:ext cx="1062" cy="239"/>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291" tIns="45646" rIns="91291" bIns="45646">
              <a:spAutoFit/>
            </a:bodyPr>
            <a:lstStyle/>
            <a:p>
              <a:pPr algn="l">
                <a:spcBef>
                  <a:spcPct val="50000"/>
                </a:spcBef>
              </a:pPr>
              <a:r>
                <a:rPr lang="zh-CN" altLang="en-US" sz="2400" b="0" i="0" dirty="0">
                  <a:effectLst/>
                  <a:latin typeface="Inter"/>
                </a:rPr>
                <a:t>剩余容量</a:t>
              </a:r>
              <a:endParaRPr kumimoji="1" lang="en-US" altLang="zh-CN" sz="2400" dirty="0"/>
            </a:p>
          </p:txBody>
        </p:sp>
        <p:sp>
          <p:nvSpPr>
            <p:cNvPr id="25626" name="Line 26">
              <a:extLst>
                <a:ext uri="{FF2B5EF4-FFF2-40B4-BE49-F238E27FC236}">
                  <a16:creationId xmlns:a16="http://schemas.microsoft.com/office/drawing/2014/main" id="{F704D2BF-DE36-4FD5-A0C0-06232C999E66}"/>
                </a:ext>
              </a:extLst>
            </p:cNvPr>
            <p:cNvSpPr>
              <a:spLocks noChangeShapeType="1"/>
            </p:cNvSpPr>
            <p:nvPr/>
          </p:nvSpPr>
          <p:spPr bwMode="auto">
            <a:xfrm flipH="1">
              <a:off x="4374" y="2142"/>
              <a:ext cx="96" cy="96"/>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25627" name="Line 27">
              <a:extLst>
                <a:ext uri="{FF2B5EF4-FFF2-40B4-BE49-F238E27FC236}">
                  <a16:creationId xmlns:a16="http://schemas.microsoft.com/office/drawing/2014/main" id="{FA87912D-ED99-42BF-A66F-F15CED0BC044}"/>
                </a:ext>
              </a:extLst>
            </p:cNvPr>
            <p:cNvSpPr>
              <a:spLocks noChangeShapeType="1"/>
            </p:cNvSpPr>
            <p:nvPr/>
          </p:nvSpPr>
          <p:spPr bwMode="auto">
            <a:xfrm flipH="1" flipV="1">
              <a:off x="4374" y="2718"/>
              <a:ext cx="96" cy="96"/>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81C028C-72CE-4A64-B5BB-03EAB757D585}"/>
              </a:ext>
            </a:extLst>
          </p:cNvPr>
          <p:cNvSpPr>
            <a:spLocks noGrp="1" noChangeArrowheads="1"/>
          </p:cNvSpPr>
          <p:nvPr>
            <p:ph type="title" idx="4294967295"/>
          </p:nvPr>
        </p:nvSpPr>
        <p:spPr>
          <a:xfrm>
            <a:off x="467544" y="362501"/>
            <a:ext cx="7886700" cy="1325563"/>
          </a:xfrm>
        </p:spPr>
        <p:txBody>
          <a:bodyPr/>
          <a:lstStyle/>
          <a:p>
            <a:r>
              <a:rPr lang="zh-CN" altLang="en-US" dirty="0"/>
              <a:t>最大流问题</a:t>
            </a:r>
          </a:p>
        </p:txBody>
      </p:sp>
      <p:sp>
        <p:nvSpPr>
          <p:cNvPr id="6" name="灯片编号占位符 5">
            <a:extLst>
              <a:ext uri="{FF2B5EF4-FFF2-40B4-BE49-F238E27FC236}">
                <a16:creationId xmlns:a16="http://schemas.microsoft.com/office/drawing/2014/main" id="{B880F45D-75FA-41B5-B507-CE20A5376C41}"/>
              </a:ext>
            </a:extLst>
          </p:cNvPr>
          <p:cNvSpPr>
            <a:spLocks noGrp="1"/>
          </p:cNvSpPr>
          <p:nvPr>
            <p:ph type="sldNum" sz="quarter" idx="4294967295"/>
          </p:nvPr>
        </p:nvSpPr>
        <p:spPr>
          <a:xfrm>
            <a:off x="7086600" y="6356350"/>
            <a:ext cx="2057400" cy="365125"/>
          </a:xfrm>
        </p:spPr>
        <p:txBody>
          <a:bodyPr/>
          <a:lstStyle/>
          <a:p>
            <a:fld id="{EFE27433-297C-421F-B912-51BD5E67512E}" type="slidenum">
              <a:rPr lang="zh-CN" altLang="en-US"/>
              <a:pPr/>
              <a:t>32</a:t>
            </a:fld>
            <a:endParaRPr lang="en-US" altLang="zh-CN"/>
          </a:p>
        </p:txBody>
      </p:sp>
      <p:sp>
        <p:nvSpPr>
          <p:cNvPr id="29699" name="Rectangle 3">
            <a:extLst>
              <a:ext uri="{FF2B5EF4-FFF2-40B4-BE49-F238E27FC236}">
                <a16:creationId xmlns:a16="http://schemas.microsoft.com/office/drawing/2014/main" id="{45F10DF2-974A-4AF3-8668-4015A9CB92AF}"/>
              </a:ext>
            </a:extLst>
          </p:cNvPr>
          <p:cNvSpPr>
            <a:spLocks noGrp="1" noChangeArrowheads="1"/>
          </p:cNvSpPr>
          <p:nvPr>
            <p:ph idx="4294967295"/>
          </p:nvPr>
        </p:nvSpPr>
        <p:spPr>
          <a:xfrm>
            <a:off x="474380" y="1688064"/>
            <a:ext cx="8278688" cy="4114800"/>
          </a:xfrm>
        </p:spPr>
        <p:txBody>
          <a:bodyPr>
            <a:noAutofit/>
          </a:bodyPr>
          <a:lstStyle/>
          <a:p>
            <a:pPr>
              <a:lnSpc>
                <a:spcPct val="150000"/>
              </a:lnSpc>
            </a:pPr>
            <a:r>
              <a:rPr lang="zh-CN" altLang="en-US" sz="2800" dirty="0"/>
              <a:t>对</a:t>
            </a:r>
            <a:r>
              <a:rPr lang="en-US" altLang="zh-CN" sz="2800" dirty="0"/>
              <a:t>G</a:t>
            </a:r>
            <a:r>
              <a:rPr lang="zh-CN" altLang="en-US" sz="2800" dirty="0"/>
              <a:t>的每条边</a:t>
            </a:r>
            <a:r>
              <a:rPr lang="en-US" altLang="zh-CN" sz="2800" dirty="0"/>
              <a:t>e=(</a:t>
            </a:r>
            <a:r>
              <a:rPr lang="en-US" altLang="zh-CN" sz="2800" dirty="0" err="1"/>
              <a:t>u,v</a:t>
            </a:r>
            <a:r>
              <a:rPr lang="en-US" altLang="zh-CN" sz="2800" dirty="0"/>
              <a:t>),</a:t>
            </a:r>
            <a:r>
              <a:rPr lang="zh-CN" altLang="en-US" sz="2800" dirty="0"/>
              <a:t>其中</a:t>
            </a:r>
            <a:r>
              <a:rPr lang="en-US" altLang="zh-CN" sz="2800" dirty="0"/>
              <a:t>f(e) &lt; c(e),</a:t>
            </a:r>
            <a:r>
              <a:rPr lang="zh-CN" altLang="en-US" sz="2800" dirty="0"/>
              <a:t>那么存在</a:t>
            </a:r>
            <a:r>
              <a:rPr lang="en-US" altLang="zh-CN" sz="2800" dirty="0"/>
              <a:t>c(e)-f(e)</a:t>
            </a:r>
            <a:r>
              <a:rPr lang="zh-CN" altLang="en-US" sz="2800" dirty="0"/>
              <a:t>的剩余的容量，我们还可以尝试在这个容量</a:t>
            </a:r>
            <a:r>
              <a:rPr lang="zh-CN" altLang="en-US" sz="2800" b="1" dirty="0"/>
              <a:t>往前推</a:t>
            </a:r>
            <a:r>
              <a:rPr lang="zh-CN" altLang="en-US" sz="2800" dirty="0"/>
              <a:t>，于是</a:t>
            </a:r>
            <a:r>
              <a:rPr lang="en-US" altLang="zh-CN" sz="2800" dirty="0"/>
              <a:t>G</a:t>
            </a:r>
            <a:r>
              <a:rPr lang="en-US" altLang="zh-CN" sz="2800" baseline="-25000" dirty="0"/>
              <a:t>f</a:t>
            </a:r>
            <a:r>
              <a:rPr lang="en-US" altLang="zh-CN" sz="2800" dirty="0"/>
              <a:t> </a:t>
            </a:r>
            <a:r>
              <a:rPr lang="zh-CN" altLang="en-US" sz="2800" dirty="0"/>
              <a:t>中包含这条边</a:t>
            </a:r>
            <a:r>
              <a:rPr lang="en-US" altLang="zh-CN" sz="2800" dirty="0"/>
              <a:t>e,</a:t>
            </a:r>
            <a:r>
              <a:rPr lang="zh-CN" altLang="en-US" sz="2800" dirty="0"/>
              <a:t>容量为</a:t>
            </a:r>
            <a:r>
              <a:rPr lang="en-US" altLang="zh-CN" sz="2800" dirty="0"/>
              <a:t>c(e)-f(e)，</a:t>
            </a:r>
            <a:r>
              <a:rPr lang="zh-CN" altLang="en-US" sz="2800" dirty="0"/>
              <a:t>称为</a:t>
            </a:r>
            <a:r>
              <a:rPr lang="zh-CN" altLang="en-US" sz="2800" dirty="0">
                <a:solidFill>
                  <a:schemeClr val="hlink"/>
                </a:solidFill>
              </a:rPr>
              <a:t>前向边</a:t>
            </a:r>
            <a:r>
              <a:rPr lang="zh-CN" altLang="en-US" sz="2800" dirty="0"/>
              <a:t>。</a:t>
            </a:r>
          </a:p>
          <a:p>
            <a:pPr>
              <a:lnSpc>
                <a:spcPct val="150000"/>
              </a:lnSpc>
            </a:pPr>
            <a:r>
              <a:rPr lang="zh-CN" altLang="en-US" sz="2800" dirty="0"/>
              <a:t>对</a:t>
            </a:r>
            <a:r>
              <a:rPr lang="en-US" altLang="zh-CN" sz="2800" dirty="0"/>
              <a:t>G</a:t>
            </a:r>
            <a:r>
              <a:rPr lang="zh-CN" altLang="en-US" sz="2800" dirty="0"/>
              <a:t>的每条边</a:t>
            </a:r>
            <a:r>
              <a:rPr lang="en-US" altLang="zh-CN" sz="2800" dirty="0"/>
              <a:t>e=(</a:t>
            </a:r>
            <a:r>
              <a:rPr lang="en-US" altLang="zh-CN" sz="2800" dirty="0" err="1"/>
              <a:t>u,v</a:t>
            </a:r>
            <a:r>
              <a:rPr lang="en-US" altLang="zh-CN" sz="2800" dirty="0"/>
              <a:t>),</a:t>
            </a:r>
            <a:r>
              <a:rPr lang="zh-CN" altLang="en-US" sz="2800" dirty="0"/>
              <a:t>其中</a:t>
            </a:r>
            <a:r>
              <a:rPr lang="en-US" altLang="zh-CN" sz="2800" dirty="0"/>
              <a:t>f(e)&gt;0,</a:t>
            </a:r>
            <a:r>
              <a:rPr lang="zh-CN" altLang="en-US" sz="2800" dirty="0"/>
              <a:t>我们可以通过</a:t>
            </a:r>
            <a:r>
              <a:rPr lang="zh-CN" altLang="en-US" sz="2800" b="1" dirty="0"/>
              <a:t>向后推</a:t>
            </a:r>
            <a:r>
              <a:rPr lang="zh-CN" altLang="en-US" sz="2800" dirty="0"/>
              <a:t>这个流来</a:t>
            </a:r>
            <a:r>
              <a:rPr lang="zh-CN" altLang="en-US" sz="2800" dirty="0">
                <a:latin typeface="Comic Sans MS" panose="030F0702030302020204" pitchFamily="66" charset="0"/>
              </a:rPr>
              <a:t>“</a:t>
            </a:r>
            <a:r>
              <a:rPr lang="zh-CN" altLang="en-US" sz="2800" dirty="0"/>
              <a:t>撤销</a:t>
            </a:r>
            <a:r>
              <a:rPr lang="zh-CN" altLang="en-US" sz="2800" dirty="0">
                <a:latin typeface="Comic Sans MS" panose="030F0702030302020204" pitchFamily="66" charset="0"/>
              </a:rPr>
              <a:t>”</a:t>
            </a:r>
            <a:r>
              <a:rPr lang="zh-CN" altLang="en-US" sz="2800" dirty="0"/>
              <a:t>它，于是</a:t>
            </a:r>
            <a:r>
              <a:rPr lang="en-US" altLang="zh-CN" sz="2800" dirty="0"/>
              <a:t>G</a:t>
            </a:r>
            <a:r>
              <a:rPr lang="en-US" altLang="zh-CN" sz="2800" baseline="-25000" dirty="0"/>
              <a:t>f</a:t>
            </a:r>
            <a:r>
              <a:rPr lang="en-US" altLang="zh-CN" sz="2800" dirty="0"/>
              <a:t> </a:t>
            </a:r>
            <a:r>
              <a:rPr lang="zh-CN" altLang="en-US" sz="2800" dirty="0"/>
              <a:t>中包含边</a:t>
            </a:r>
            <a:r>
              <a:rPr lang="en-US" altLang="zh-CN" sz="2800" dirty="0"/>
              <a:t>e</a:t>
            </a:r>
            <a:r>
              <a:rPr lang="en-US" altLang="zh-CN" sz="2800" dirty="0">
                <a:latin typeface="Comic Sans MS" panose="030F0702030302020204" pitchFamily="66" charset="0"/>
              </a:rPr>
              <a:t>’</a:t>
            </a:r>
            <a:r>
              <a:rPr lang="en-US" altLang="zh-CN" sz="2800" dirty="0"/>
              <a:t>=(</a:t>
            </a:r>
            <a:r>
              <a:rPr lang="en-US" altLang="zh-CN" sz="2800" dirty="0" err="1"/>
              <a:t>v,u</a:t>
            </a:r>
            <a:r>
              <a:rPr lang="en-US" altLang="zh-CN" sz="2800" dirty="0"/>
              <a:t>),</a:t>
            </a:r>
            <a:r>
              <a:rPr lang="zh-CN" altLang="en-US" sz="2800" dirty="0"/>
              <a:t>容量是</a:t>
            </a:r>
            <a:r>
              <a:rPr lang="en-US" altLang="zh-CN" sz="2800" dirty="0"/>
              <a:t>f(e),</a:t>
            </a:r>
            <a:r>
              <a:rPr lang="zh-CN" altLang="en-US" sz="2800" dirty="0"/>
              <a:t>称为</a:t>
            </a:r>
            <a:r>
              <a:rPr lang="zh-CN" altLang="en-US" sz="2800" dirty="0">
                <a:solidFill>
                  <a:schemeClr val="hlink"/>
                </a:solidFill>
              </a:rPr>
              <a:t>后向边</a:t>
            </a:r>
            <a:r>
              <a:rPr lang="zh-CN" altLang="en-US" sz="2800" dirty="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additive="base">
                                        <p:cTn id="13"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7148447-5EA2-4526-B68E-3D9A331D5DC1}"/>
              </a:ext>
            </a:extLst>
          </p:cNvPr>
          <p:cNvSpPr>
            <a:spLocks noGrp="1" noChangeArrowheads="1"/>
          </p:cNvSpPr>
          <p:nvPr>
            <p:ph type="title" idx="4294967295"/>
          </p:nvPr>
        </p:nvSpPr>
        <p:spPr>
          <a:xfrm>
            <a:off x="628650" y="139814"/>
            <a:ext cx="7886700" cy="1325563"/>
          </a:xfrm>
        </p:spPr>
        <p:txBody>
          <a:bodyPr/>
          <a:lstStyle/>
          <a:p>
            <a:r>
              <a:rPr lang="zh-CN" altLang="en-US" dirty="0"/>
              <a:t>最大流问题</a:t>
            </a:r>
          </a:p>
        </p:txBody>
      </p:sp>
      <p:sp>
        <p:nvSpPr>
          <p:cNvPr id="8" name="灯片编号占位符 5">
            <a:extLst>
              <a:ext uri="{FF2B5EF4-FFF2-40B4-BE49-F238E27FC236}">
                <a16:creationId xmlns:a16="http://schemas.microsoft.com/office/drawing/2014/main" id="{FE38C7E9-5FEB-4C8D-9436-F01651CC2A1F}"/>
              </a:ext>
            </a:extLst>
          </p:cNvPr>
          <p:cNvSpPr>
            <a:spLocks noGrp="1"/>
          </p:cNvSpPr>
          <p:nvPr>
            <p:ph type="sldNum" sz="quarter" idx="4294967295"/>
          </p:nvPr>
        </p:nvSpPr>
        <p:spPr>
          <a:xfrm>
            <a:off x="7086600" y="6356350"/>
            <a:ext cx="2057400" cy="365125"/>
          </a:xfrm>
        </p:spPr>
        <p:txBody>
          <a:bodyPr/>
          <a:lstStyle/>
          <a:p>
            <a:fld id="{0019A201-4336-446E-8979-C5B838A61731}" type="slidenum">
              <a:rPr lang="zh-CN" altLang="en-US"/>
              <a:pPr/>
              <a:t>33</a:t>
            </a:fld>
            <a:endParaRPr lang="en-US" altLang="zh-CN"/>
          </a:p>
        </p:txBody>
      </p:sp>
      <p:sp>
        <p:nvSpPr>
          <p:cNvPr id="26627" name="Rectangle 3">
            <a:extLst>
              <a:ext uri="{FF2B5EF4-FFF2-40B4-BE49-F238E27FC236}">
                <a16:creationId xmlns:a16="http://schemas.microsoft.com/office/drawing/2014/main" id="{62DF08D5-78E2-46F6-8990-E344338EACC3}"/>
              </a:ext>
            </a:extLst>
          </p:cNvPr>
          <p:cNvSpPr>
            <a:spLocks noGrp="1" noChangeArrowheads="1"/>
          </p:cNvSpPr>
          <p:nvPr>
            <p:ph idx="4294967295"/>
          </p:nvPr>
        </p:nvSpPr>
        <p:spPr>
          <a:xfrm>
            <a:off x="628650" y="1196266"/>
            <a:ext cx="8335838" cy="4351338"/>
          </a:xfrm>
        </p:spPr>
        <p:txBody>
          <a:bodyPr/>
          <a:lstStyle/>
          <a:p>
            <a:pPr marL="0" indent="0">
              <a:lnSpc>
                <a:spcPct val="150000"/>
              </a:lnSpc>
              <a:buNone/>
            </a:pPr>
            <a:r>
              <a:rPr lang="zh-CN" altLang="en-US" sz="2800" dirty="0"/>
              <a:t>在剩余图中的</a:t>
            </a:r>
            <a:r>
              <a:rPr lang="zh-CN" altLang="en-US" sz="2800" b="1" dirty="0"/>
              <a:t>增广路径</a:t>
            </a:r>
          </a:p>
          <a:p>
            <a:pPr>
              <a:lnSpc>
                <a:spcPct val="150000"/>
              </a:lnSpc>
            </a:pPr>
            <a:r>
              <a:rPr lang="zh-CN" altLang="en-US" sz="2800" dirty="0"/>
              <a:t> 令</a:t>
            </a:r>
            <a:r>
              <a:rPr lang="en-US" altLang="zh-CN" sz="2800" dirty="0"/>
              <a:t>P</a:t>
            </a:r>
            <a:r>
              <a:rPr lang="zh-CN" altLang="en-US" sz="2800" dirty="0"/>
              <a:t>是</a:t>
            </a:r>
            <a:r>
              <a:rPr lang="en-US" altLang="zh-CN" sz="2800" dirty="0"/>
              <a:t>G</a:t>
            </a:r>
            <a:r>
              <a:rPr lang="en-US" altLang="zh-CN" sz="2000" dirty="0"/>
              <a:t>f</a:t>
            </a:r>
            <a:r>
              <a:rPr lang="zh-CN" altLang="en-US" sz="2800" dirty="0"/>
              <a:t>中一条简单的</a:t>
            </a:r>
            <a:r>
              <a:rPr lang="en-US" altLang="zh-CN" sz="2800" dirty="0"/>
              <a:t>s-t</a:t>
            </a:r>
            <a:r>
              <a:rPr lang="zh-CN" altLang="en-US" sz="2800" dirty="0"/>
              <a:t>路径。定义</a:t>
            </a:r>
            <a:r>
              <a:rPr lang="en-US" altLang="zh-CN" sz="2800" dirty="0">
                <a:solidFill>
                  <a:schemeClr val="accent2">
                    <a:lumMod val="60000"/>
                    <a:lumOff val="40000"/>
                  </a:schemeClr>
                </a:solidFill>
              </a:rPr>
              <a:t>bottleneck(</a:t>
            </a:r>
            <a:r>
              <a:rPr lang="en-US" altLang="zh-CN" sz="2800" dirty="0" err="1">
                <a:solidFill>
                  <a:schemeClr val="accent2">
                    <a:lumMod val="60000"/>
                    <a:lumOff val="40000"/>
                  </a:schemeClr>
                </a:solidFill>
              </a:rPr>
              <a:t>P,f</a:t>
            </a:r>
            <a:r>
              <a:rPr lang="en-US" altLang="zh-CN" sz="2800" dirty="0">
                <a:solidFill>
                  <a:schemeClr val="accent2">
                    <a:lumMod val="60000"/>
                    <a:lumOff val="40000"/>
                  </a:schemeClr>
                </a:solidFill>
              </a:rPr>
              <a:t>)</a:t>
            </a:r>
            <a:r>
              <a:rPr lang="zh-CN" altLang="en-US" sz="2800" dirty="0">
                <a:solidFill>
                  <a:schemeClr val="accent2">
                    <a:lumMod val="60000"/>
                    <a:lumOff val="40000"/>
                  </a:schemeClr>
                </a:solidFill>
              </a:rPr>
              <a:t>是</a:t>
            </a:r>
            <a:r>
              <a:rPr lang="en-US" altLang="zh-CN" sz="2800" dirty="0">
                <a:solidFill>
                  <a:schemeClr val="accent2">
                    <a:lumMod val="60000"/>
                    <a:lumOff val="40000"/>
                  </a:schemeClr>
                </a:solidFill>
              </a:rPr>
              <a:t>P</a:t>
            </a:r>
            <a:r>
              <a:rPr lang="zh-CN" altLang="en-US" sz="2800" dirty="0">
                <a:solidFill>
                  <a:schemeClr val="accent2">
                    <a:lumMod val="60000"/>
                    <a:lumOff val="40000"/>
                  </a:schemeClr>
                </a:solidFill>
              </a:rPr>
              <a:t>上任何边关于流</a:t>
            </a:r>
            <a:r>
              <a:rPr lang="en-US" altLang="zh-CN" sz="2800" dirty="0">
                <a:solidFill>
                  <a:schemeClr val="accent2">
                    <a:lumMod val="60000"/>
                    <a:lumOff val="40000"/>
                  </a:schemeClr>
                </a:solidFill>
              </a:rPr>
              <a:t>f</a:t>
            </a:r>
            <a:r>
              <a:rPr lang="zh-CN" altLang="en-US" sz="2800" dirty="0">
                <a:solidFill>
                  <a:schemeClr val="accent2">
                    <a:lumMod val="60000"/>
                    <a:lumOff val="40000"/>
                  </a:schemeClr>
                </a:solidFill>
              </a:rPr>
              <a:t>的  </a:t>
            </a:r>
            <a:r>
              <a:rPr lang="zh-CN" altLang="en-US" sz="2800" b="1" dirty="0">
                <a:solidFill>
                  <a:schemeClr val="accent2">
                    <a:lumMod val="60000"/>
                    <a:lumOff val="40000"/>
                  </a:schemeClr>
                </a:solidFill>
              </a:rPr>
              <a:t>最小剩余容量</a:t>
            </a:r>
            <a:r>
              <a:rPr lang="zh-CN" altLang="en-US" sz="2800" dirty="0"/>
              <a:t>。如下算法</a:t>
            </a:r>
            <a:r>
              <a:rPr lang="en-US" altLang="zh-CN" sz="2800" dirty="0"/>
              <a:t>augment(</a:t>
            </a:r>
            <a:r>
              <a:rPr lang="en-US" altLang="zh-CN" sz="2800" dirty="0" err="1"/>
              <a:t>f,P</a:t>
            </a:r>
            <a:r>
              <a:rPr lang="en-US" altLang="zh-CN" sz="2800" dirty="0"/>
              <a:t>)</a:t>
            </a:r>
            <a:r>
              <a:rPr lang="zh-CN" altLang="en-US" sz="2800" dirty="0"/>
              <a:t>在</a:t>
            </a:r>
            <a:r>
              <a:rPr lang="en-US" altLang="zh-CN" sz="2800" dirty="0"/>
              <a:t>G</a:t>
            </a:r>
            <a:r>
              <a:rPr lang="zh-CN" altLang="en-US" sz="2800" dirty="0"/>
              <a:t>中产生一个新的流</a:t>
            </a:r>
            <a:r>
              <a:rPr lang="en-US" altLang="zh-CN" sz="2800" dirty="0">
                <a:sym typeface="Wingdings" panose="05000000000000000000" pitchFamily="2" charset="2"/>
              </a:rPr>
              <a:t>f’</a:t>
            </a:r>
            <a:r>
              <a:rPr lang="en-US" altLang="zh-CN" sz="2800" dirty="0"/>
              <a:t>.</a:t>
            </a:r>
            <a:r>
              <a:rPr lang="zh-CN" altLang="en-US" sz="2800" dirty="0"/>
              <a:t>    </a:t>
            </a:r>
            <a:r>
              <a:rPr lang="en-US" altLang="zh-CN" sz="2800" dirty="0"/>
              <a:t>(</a:t>
            </a:r>
            <a:r>
              <a:rPr lang="en-US" altLang="zh-CN" sz="2800" dirty="0" err="1"/>
              <a:t>f</a:t>
            </a:r>
            <a:r>
              <a:rPr lang="en-US" altLang="zh-CN" sz="2800" dirty="0" err="1">
                <a:sym typeface="Wingdings" panose="05000000000000000000" pitchFamily="2" charset="2"/>
              </a:rPr>
              <a:t>f</a:t>
            </a:r>
            <a:r>
              <a:rPr lang="en-US" altLang="zh-CN" sz="2800" dirty="0">
                <a:sym typeface="Wingdings" panose="05000000000000000000" pitchFamily="2" charset="2"/>
              </a:rPr>
              <a:t>’</a:t>
            </a:r>
            <a:r>
              <a:rPr lang="en-US" altLang="zh-CN" sz="2800"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104B852-366C-415C-A6E5-28525CF54CFA}"/>
              </a:ext>
            </a:extLst>
          </p:cNvPr>
          <p:cNvSpPr>
            <a:spLocks noGrp="1" noChangeArrowheads="1"/>
          </p:cNvSpPr>
          <p:nvPr>
            <p:ph type="title" idx="4294967295"/>
          </p:nvPr>
        </p:nvSpPr>
        <p:spPr>
          <a:xfrm>
            <a:off x="539552" y="240308"/>
            <a:ext cx="7886700" cy="1325563"/>
          </a:xfrm>
        </p:spPr>
        <p:txBody>
          <a:bodyPr/>
          <a:lstStyle/>
          <a:p>
            <a:pPr>
              <a:lnSpc>
                <a:spcPct val="150000"/>
              </a:lnSpc>
            </a:pPr>
            <a:r>
              <a:rPr lang="zh-CN" altLang="en-US" dirty="0"/>
              <a:t>最大流问题</a:t>
            </a:r>
          </a:p>
        </p:txBody>
      </p:sp>
      <p:sp>
        <p:nvSpPr>
          <p:cNvPr id="8" name="灯片编号占位符 5">
            <a:extLst>
              <a:ext uri="{FF2B5EF4-FFF2-40B4-BE49-F238E27FC236}">
                <a16:creationId xmlns:a16="http://schemas.microsoft.com/office/drawing/2014/main" id="{25A8690C-F41E-4D68-9165-21793F2ACFB8}"/>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34</a:t>
            </a:fld>
            <a:endParaRPr lang="en-US" altLang="zh-CN"/>
          </a:p>
        </p:txBody>
      </p:sp>
      <p:pic>
        <p:nvPicPr>
          <p:cNvPr id="3" name="图片 2">
            <a:extLst>
              <a:ext uri="{FF2B5EF4-FFF2-40B4-BE49-F238E27FC236}">
                <a16:creationId xmlns:a16="http://schemas.microsoft.com/office/drawing/2014/main" id="{0CCC5CB0-85B3-4702-B511-862229555D71}"/>
              </a:ext>
            </a:extLst>
          </p:cNvPr>
          <p:cNvPicPr>
            <a:picLocks noChangeAspect="1"/>
          </p:cNvPicPr>
          <p:nvPr/>
        </p:nvPicPr>
        <p:blipFill>
          <a:blip r:embed="rId3"/>
          <a:stretch>
            <a:fillRect/>
          </a:stretch>
        </p:blipFill>
        <p:spPr>
          <a:xfrm>
            <a:off x="1511177" y="1332233"/>
            <a:ext cx="7067242" cy="52426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4B45D-4CB1-38F3-DF0B-2F40AB9A7D51}"/>
            </a:ext>
          </a:extLst>
        </p:cNvPr>
        <p:cNvGrpSpPr/>
        <p:nvPr/>
      </p:nvGrpSpPr>
      <p:grpSpPr>
        <a:xfrm>
          <a:off x="0" y="0"/>
          <a:ext cx="0" cy="0"/>
          <a:chOff x="0" y="0"/>
          <a:chExt cx="0" cy="0"/>
        </a:xfrm>
      </p:grpSpPr>
      <p:sp>
        <p:nvSpPr>
          <p:cNvPr id="30722" name="Rectangle 2">
            <a:extLst>
              <a:ext uri="{FF2B5EF4-FFF2-40B4-BE49-F238E27FC236}">
                <a16:creationId xmlns:a16="http://schemas.microsoft.com/office/drawing/2014/main" id="{E6228F43-9A28-D0D6-7B19-3A1C78834A59}"/>
              </a:ext>
            </a:extLst>
          </p:cNvPr>
          <p:cNvSpPr>
            <a:spLocks noGrp="1" noChangeArrowheads="1"/>
          </p:cNvSpPr>
          <p:nvPr>
            <p:ph type="title" idx="4294967295"/>
          </p:nvPr>
        </p:nvSpPr>
        <p:spPr>
          <a:xfrm>
            <a:off x="539552" y="240308"/>
            <a:ext cx="7886700" cy="1325563"/>
          </a:xfrm>
        </p:spPr>
        <p:txBody>
          <a:bodyPr/>
          <a:lstStyle/>
          <a:p>
            <a:pPr>
              <a:lnSpc>
                <a:spcPct val="150000"/>
              </a:lnSpc>
            </a:pPr>
            <a:r>
              <a:rPr lang="zh-CN" altLang="en-US" dirty="0"/>
              <a:t>最大流问题</a:t>
            </a:r>
          </a:p>
        </p:txBody>
      </p:sp>
      <p:sp>
        <p:nvSpPr>
          <p:cNvPr id="8" name="灯片编号占位符 5">
            <a:extLst>
              <a:ext uri="{FF2B5EF4-FFF2-40B4-BE49-F238E27FC236}">
                <a16:creationId xmlns:a16="http://schemas.microsoft.com/office/drawing/2014/main" id="{4953D0E8-1194-69F0-961E-328656BB25C7}"/>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35</a:t>
            </a:fld>
            <a:endParaRPr lang="en-US" altLang="zh-CN"/>
          </a:p>
        </p:txBody>
      </p:sp>
      <p:sp>
        <p:nvSpPr>
          <p:cNvPr id="30723" name="Rectangle 3">
            <a:extLst>
              <a:ext uri="{FF2B5EF4-FFF2-40B4-BE49-F238E27FC236}">
                <a16:creationId xmlns:a16="http://schemas.microsoft.com/office/drawing/2014/main" id="{4627A8A7-8801-E623-0343-DB9EA79453B8}"/>
              </a:ext>
            </a:extLst>
          </p:cNvPr>
          <p:cNvSpPr>
            <a:spLocks noGrp="1" noChangeArrowheads="1"/>
          </p:cNvSpPr>
          <p:nvPr>
            <p:ph idx="4294967295"/>
          </p:nvPr>
        </p:nvSpPr>
        <p:spPr>
          <a:xfrm>
            <a:off x="628650" y="1197476"/>
            <a:ext cx="7886700" cy="4351338"/>
          </a:xfrm>
        </p:spPr>
        <p:txBody>
          <a:bodyPr>
            <a:normAutofit fontScale="92500" lnSpcReduction="20000"/>
          </a:bodyPr>
          <a:lstStyle/>
          <a:p>
            <a:pPr>
              <a:lnSpc>
                <a:spcPct val="150000"/>
              </a:lnSpc>
            </a:pPr>
            <a:r>
              <a:rPr lang="zh-CN" altLang="en-US" sz="2800" dirty="0"/>
              <a:t>通常把剩余图中的任何一条</a:t>
            </a:r>
            <a:r>
              <a:rPr lang="en-US" altLang="zh-CN" sz="2800" dirty="0"/>
              <a:t>s-t</a:t>
            </a:r>
            <a:r>
              <a:rPr lang="zh-CN" altLang="en-US" sz="2800" dirty="0"/>
              <a:t>路径认为是一条</a:t>
            </a:r>
            <a:r>
              <a:rPr lang="zh-CN" altLang="en-US" sz="2800" dirty="0">
                <a:solidFill>
                  <a:schemeClr val="hlink"/>
                </a:solidFill>
              </a:rPr>
              <a:t>增广路径</a:t>
            </a:r>
            <a:r>
              <a:rPr lang="zh-CN" altLang="en-US" sz="2800" dirty="0"/>
              <a:t>。</a:t>
            </a:r>
          </a:p>
          <a:p>
            <a:pPr>
              <a:lnSpc>
                <a:spcPct val="150000"/>
              </a:lnSpc>
            </a:pPr>
            <a:r>
              <a:rPr lang="zh-CN" altLang="en-US" sz="2800" dirty="0"/>
              <a:t>命题7.1 </a:t>
            </a:r>
            <a:r>
              <a:rPr lang="en-US" altLang="zh-CN" sz="2800" dirty="0">
                <a:sym typeface="Wingdings" panose="05000000000000000000" pitchFamily="2" charset="2"/>
              </a:rPr>
              <a:t>f’</a:t>
            </a:r>
            <a:r>
              <a:rPr lang="zh-CN" altLang="en-US" sz="2800" dirty="0"/>
              <a:t>是</a:t>
            </a:r>
            <a:r>
              <a:rPr lang="en-US" altLang="zh-CN" sz="2800" dirty="0"/>
              <a:t>G</a:t>
            </a:r>
            <a:r>
              <a:rPr lang="zh-CN" altLang="en-US" sz="2800" dirty="0"/>
              <a:t>中的一个流。</a:t>
            </a:r>
          </a:p>
          <a:p>
            <a:pPr>
              <a:lnSpc>
                <a:spcPct val="150000"/>
              </a:lnSpc>
            </a:pPr>
            <a:r>
              <a:rPr lang="zh-CN" altLang="en-US" sz="2800" dirty="0"/>
              <a:t>证明：验证</a:t>
            </a:r>
            <a:r>
              <a:rPr lang="zh-CN" altLang="en-US" sz="2800" dirty="0">
                <a:solidFill>
                  <a:schemeClr val="accent4"/>
                </a:solidFill>
              </a:rPr>
              <a:t>容量条件与守恒条件</a:t>
            </a:r>
            <a:r>
              <a:rPr lang="zh-CN" altLang="en-US" sz="2800" dirty="0"/>
              <a:t>。</a:t>
            </a:r>
          </a:p>
          <a:p>
            <a:pPr>
              <a:lnSpc>
                <a:spcPct val="150000"/>
              </a:lnSpc>
              <a:buFont typeface="Wingdings" panose="05000000000000000000" pitchFamily="2" charset="2"/>
              <a:buNone/>
            </a:pPr>
            <a:r>
              <a:rPr lang="en-US" altLang="zh-CN" sz="2800" dirty="0"/>
              <a:t>   </a:t>
            </a:r>
            <a:r>
              <a:rPr lang="zh-CN" altLang="en-US" sz="2800" dirty="0"/>
              <a:t>对于前向边：</a:t>
            </a:r>
            <a:endParaRPr lang="en-US" altLang="zh-CN" sz="2800" dirty="0"/>
          </a:p>
          <a:p>
            <a:pPr>
              <a:lnSpc>
                <a:spcPct val="150000"/>
              </a:lnSpc>
              <a:buFont typeface="Wingdings" panose="05000000000000000000" pitchFamily="2" charset="2"/>
              <a:buNone/>
            </a:pPr>
            <a:r>
              <a:rPr lang="en-US" altLang="zh-CN" sz="2800" dirty="0"/>
              <a:t>   </a:t>
            </a:r>
            <a:r>
              <a:rPr lang="zh-CN" altLang="en-US" sz="2800" dirty="0"/>
              <a:t>对于后向边：</a:t>
            </a:r>
          </a:p>
          <a:p>
            <a:pPr>
              <a:lnSpc>
                <a:spcPct val="150000"/>
              </a:lnSpc>
              <a:buFont typeface="Wingdings" panose="05000000000000000000" pitchFamily="2" charset="2"/>
              <a:buNone/>
            </a:pPr>
            <a:r>
              <a:rPr lang="zh-CN" altLang="en-US" sz="2800" dirty="0"/>
              <a:t>守恒条件：分四种情形讨论</a:t>
            </a:r>
          </a:p>
        </p:txBody>
      </p:sp>
      <p:graphicFrame>
        <p:nvGraphicFramePr>
          <p:cNvPr id="30724" name="Object 4">
            <a:extLst>
              <a:ext uri="{FF2B5EF4-FFF2-40B4-BE49-F238E27FC236}">
                <a16:creationId xmlns:a16="http://schemas.microsoft.com/office/drawing/2014/main" id="{E72DB42D-0D64-E147-C6FE-EAAE0415BBA8}"/>
              </a:ext>
            </a:extLst>
          </p:cNvPr>
          <p:cNvGraphicFramePr>
            <a:graphicFrameLocks noChangeAspect="1"/>
          </p:cNvGraphicFramePr>
          <p:nvPr>
            <p:extLst>
              <p:ext uri="{D42A27DB-BD31-4B8C-83A1-F6EECF244321}">
                <p14:modId xmlns:p14="http://schemas.microsoft.com/office/powerpoint/2010/main" val="54824993"/>
              </p:ext>
            </p:extLst>
          </p:nvPr>
        </p:nvGraphicFramePr>
        <p:xfrm>
          <a:off x="2987823" y="3693735"/>
          <a:ext cx="5760641" cy="455345"/>
        </p:xfrm>
        <a:graphic>
          <a:graphicData uri="http://schemas.openxmlformats.org/presentationml/2006/ole">
            <mc:AlternateContent xmlns:mc="http://schemas.openxmlformats.org/markup-compatibility/2006">
              <mc:Choice xmlns:v="urn:schemas-microsoft-com:vml" Requires="v">
                <p:oleObj name="Equation" r:id="rId3" imgW="2895480" imgH="228600" progId="Equation.3">
                  <p:embed/>
                </p:oleObj>
              </mc:Choice>
              <mc:Fallback>
                <p:oleObj name="Equation" r:id="rId3" imgW="2895480" imgH="228600" progId="Equation.3">
                  <p:embed/>
                  <p:pic>
                    <p:nvPicPr>
                      <p:cNvPr id="30724" name="Object 4">
                        <a:extLst>
                          <a:ext uri="{FF2B5EF4-FFF2-40B4-BE49-F238E27FC236}">
                            <a16:creationId xmlns:a16="http://schemas.microsoft.com/office/drawing/2014/main" id="{C9018E97-C396-47D0-8B49-19B7D789E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3" y="3693735"/>
                        <a:ext cx="5760641" cy="455345"/>
                      </a:xfrm>
                      <a:prstGeom prst="rect">
                        <a:avLst/>
                      </a:prstGeom>
                      <a:noFill/>
                      <a:ln>
                        <a:noFill/>
                      </a:ln>
                      <a:effectLst/>
                    </p:spPr>
                  </p:pic>
                </p:oleObj>
              </mc:Fallback>
            </mc:AlternateContent>
          </a:graphicData>
        </a:graphic>
      </p:graphicFrame>
      <p:graphicFrame>
        <p:nvGraphicFramePr>
          <p:cNvPr id="30725" name="Object 5">
            <a:extLst>
              <a:ext uri="{FF2B5EF4-FFF2-40B4-BE49-F238E27FC236}">
                <a16:creationId xmlns:a16="http://schemas.microsoft.com/office/drawing/2014/main" id="{2D772EF3-5FF9-C8C5-C601-23069D6310A3}"/>
              </a:ext>
            </a:extLst>
          </p:cNvPr>
          <p:cNvGraphicFramePr>
            <a:graphicFrameLocks noChangeAspect="1"/>
          </p:cNvGraphicFramePr>
          <p:nvPr>
            <p:extLst>
              <p:ext uri="{D42A27DB-BD31-4B8C-83A1-F6EECF244321}">
                <p14:modId xmlns:p14="http://schemas.microsoft.com/office/powerpoint/2010/main" val="3456597854"/>
              </p:ext>
            </p:extLst>
          </p:nvPr>
        </p:nvGraphicFramePr>
        <p:xfrm>
          <a:off x="2843809" y="4282103"/>
          <a:ext cx="6120680" cy="487554"/>
        </p:xfrm>
        <a:graphic>
          <a:graphicData uri="http://schemas.openxmlformats.org/presentationml/2006/ole">
            <mc:AlternateContent xmlns:mc="http://schemas.openxmlformats.org/markup-compatibility/2006">
              <mc:Choice xmlns:v="urn:schemas-microsoft-com:vml" Requires="v">
                <p:oleObj name="Equation" r:id="rId5" imgW="2869920" imgH="228600" progId="Equation.3">
                  <p:embed/>
                </p:oleObj>
              </mc:Choice>
              <mc:Fallback>
                <p:oleObj name="Equation" r:id="rId5" imgW="2869920" imgH="228600" progId="Equation.3">
                  <p:embed/>
                  <p:pic>
                    <p:nvPicPr>
                      <p:cNvPr id="30725" name="Object 5">
                        <a:extLst>
                          <a:ext uri="{FF2B5EF4-FFF2-40B4-BE49-F238E27FC236}">
                            <a16:creationId xmlns:a16="http://schemas.microsoft.com/office/drawing/2014/main" id="{EB6EB1AE-CAD2-4767-B6EA-6B4C37A44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9" y="4282103"/>
                        <a:ext cx="6120680" cy="4875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74602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05117-6729-A85E-A13D-DFDC5FE2B1A4}"/>
            </a:ext>
          </a:extLst>
        </p:cNvPr>
        <p:cNvGrpSpPr/>
        <p:nvPr/>
      </p:nvGrpSpPr>
      <p:grpSpPr>
        <a:xfrm>
          <a:off x="0" y="0"/>
          <a:ext cx="0" cy="0"/>
          <a:chOff x="0" y="0"/>
          <a:chExt cx="0" cy="0"/>
        </a:xfrm>
      </p:grpSpPr>
      <p:sp>
        <p:nvSpPr>
          <p:cNvPr id="30722" name="Rectangle 2">
            <a:extLst>
              <a:ext uri="{FF2B5EF4-FFF2-40B4-BE49-F238E27FC236}">
                <a16:creationId xmlns:a16="http://schemas.microsoft.com/office/drawing/2014/main" id="{841F5A68-8750-C056-474F-CAC87EC4574E}"/>
              </a:ext>
            </a:extLst>
          </p:cNvPr>
          <p:cNvSpPr>
            <a:spLocks noGrp="1" noChangeArrowheads="1"/>
          </p:cNvSpPr>
          <p:nvPr>
            <p:ph type="title" idx="4294967295"/>
          </p:nvPr>
        </p:nvSpPr>
        <p:spPr>
          <a:xfrm>
            <a:off x="539552" y="240308"/>
            <a:ext cx="7886700" cy="1325563"/>
          </a:xfrm>
        </p:spPr>
        <p:txBody>
          <a:bodyPr/>
          <a:lstStyle/>
          <a:p>
            <a:pPr>
              <a:lnSpc>
                <a:spcPct val="150000"/>
              </a:lnSpc>
            </a:pPr>
            <a:r>
              <a:rPr lang="zh-CN" altLang="en-US" dirty="0"/>
              <a:t>最大流问题</a:t>
            </a:r>
          </a:p>
        </p:txBody>
      </p:sp>
      <p:sp>
        <p:nvSpPr>
          <p:cNvPr id="8" name="灯片编号占位符 5">
            <a:extLst>
              <a:ext uri="{FF2B5EF4-FFF2-40B4-BE49-F238E27FC236}">
                <a16:creationId xmlns:a16="http://schemas.microsoft.com/office/drawing/2014/main" id="{AB58F93F-B6BF-8BBE-15E8-D3EEE005E2A6}"/>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36</a:t>
            </a:fld>
            <a:endParaRPr lang="en-US" altLang="zh-CN"/>
          </a:p>
        </p:txBody>
      </p:sp>
      <p:pic>
        <p:nvPicPr>
          <p:cNvPr id="3" name="图片 2">
            <a:extLst>
              <a:ext uri="{FF2B5EF4-FFF2-40B4-BE49-F238E27FC236}">
                <a16:creationId xmlns:a16="http://schemas.microsoft.com/office/drawing/2014/main" id="{22386BF5-14C5-CF1D-5CCA-73C07457419B}"/>
              </a:ext>
            </a:extLst>
          </p:cNvPr>
          <p:cNvPicPr>
            <a:picLocks noChangeAspect="1"/>
          </p:cNvPicPr>
          <p:nvPr/>
        </p:nvPicPr>
        <p:blipFill>
          <a:blip r:embed="rId3"/>
          <a:stretch>
            <a:fillRect/>
          </a:stretch>
        </p:blipFill>
        <p:spPr>
          <a:xfrm>
            <a:off x="539552" y="1351891"/>
            <a:ext cx="8131145" cy="2223169"/>
          </a:xfrm>
          <a:prstGeom prst="rect">
            <a:avLst/>
          </a:prstGeom>
        </p:spPr>
      </p:pic>
      <p:pic>
        <p:nvPicPr>
          <p:cNvPr id="5" name="图片 4">
            <a:extLst>
              <a:ext uri="{FF2B5EF4-FFF2-40B4-BE49-F238E27FC236}">
                <a16:creationId xmlns:a16="http://schemas.microsoft.com/office/drawing/2014/main" id="{EB012F13-2FCF-ABA2-95FF-D56CE8FFF483}"/>
              </a:ext>
            </a:extLst>
          </p:cNvPr>
          <p:cNvPicPr>
            <a:picLocks noChangeAspect="1"/>
          </p:cNvPicPr>
          <p:nvPr/>
        </p:nvPicPr>
        <p:blipFill>
          <a:blip r:embed="rId4"/>
          <a:stretch>
            <a:fillRect/>
          </a:stretch>
        </p:blipFill>
        <p:spPr>
          <a:xfrm>
            <a:off x="539552" y="4004657"/>
            <a:ext cx="7712584" cy="1501451"/>
          </a:xfrm>
          <a:prstGeom prst="rect">
            <a:avLst/>
          </a:prstGeom>
        </p:spPr>
      </p:pic>
    </p:spTree>
    <p:extLst>
      <p:ext uri="{BB962C8B-B14F-4D97-AF65-F5344CB8AC3E}">
        <p14:creationId xmlns:p14="http://schemas.microsoft.com/office/powerpoint/2010/main" val="69205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22CA0-6248-9FB4-C94E-3173E81A3B8A}"/>
            </a:ext>
          </a:extLst>
        </p:cNvPr>
        <p:cNvGrpSpPr/>
        <p:nvPr/>
      </p:nvGrpSpPr>
      <p:grpSpPr>
        <a:xfrm>
          <a:off x="0" y="0"/>
          <a:ext cx="0" cy="0"/>
          <a:chOff x="0" y="0"/>
          <a:chExt cx="0" cy="0"/>
        </a:xfrm>
      </p:grpSpPr>
      <p:sp>
        <p:nvSpPr>
          <p:cNvPr id="30722" name="Rectangle 2">
            <a:extLst>
              <a:ext uri="{FF2B5EF4-FFF2-40B4-BE49-F238E27FC236}">
                <a16:creationId xmlns:a16="http://schemas.microsoft.com/office/drawing/2014/main" id="{D5FAAA9A-1536-1341-D905-841BCDEA45DA}"/>
              </a:ext>
            </a:extLst>
          </p:cNvPr>
          <p:cNvSpPr>
            <a:spLocks noGrp="1" noChangeArrowheads="1"/>
          </p:cNvSpPr>
          <p:nvPr>
            <p:ph type="title" idx="4294967295"/>
          </p:nvPr>
        </p:nvSpPr>
        <p:spPr>
          <a:xfrm>
            <a:off x="539552" y="240308"/>
            <a:ext cx="7886700" cy="1325563"/>
          </a:xfrm>
        </p:spPr>
        <p:txBody>
          <a:bodyPr/>
          <a:lstStyle/>
          <a:p>
            <a:pPr>
              <a:lnSpc>
                <a:spcPct val="150000"/>
              </a:lnSpc>
            </a:pPr>
            <a:r>
              <a:rPr lang="zh-CN" altLang="en-US" dirty="0"/>
              <a:t>最大流问题</a:t>
            </a:r>
          </a:p>
        </p:txBody>
      </p:sp>
      <p:sp>
        <p:nvSpPr>
          <p:cNvPr id="8" name="灯片编号占位符 5">
            <a:extLst>
              <a:ext uri="{FF2B5EF4-FFF2-40B4-BE49-F238E27FC236}">
                <a16:creationId xmlns:a16="http://schemas.microsoft.com/office/drawing/2014/main" id="{41F69607-FF14-A2D2-CB1B-9DC4424A7554}"/>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37</a:t>
            </a:fld>
            <a:endParaRPr lang="en-US" altLang="zh-CN"/>
          </a:p>
        </p:txBody>
      </p:sp>
      <p:pic>
        <p:nvPicPr>
          <p:cNvPr id="4" name="图片 3">
            <a:extLst>
              <a:ext uri="{FF2B5EF4-FFF2-40B4-BE49-F238E27FC236}">
                <a16:creationId xmlns:a16="http://schemas.microsoft.com/office/drawing/2014/main" id="{7617DE7D-4C27-DCEC-8717-7F1C94E82830}"/>
              </a:ext>
            </a:extLst>
          </p:cNvPr>
          <p:cNvPicPr>
            <a:picLocks noChangeAspect="1"/>
          </p:cNvPicPr>
          <p:nvPr/>
        </p:nvPicPr>
        <p:blipFill>
          <a:blip r:embed="rId3"/>
          <a:stretch>
            <a:fillRect/>
          </a:stretch>
        </p:blipFill>
        <p:spPr>
          <a:xfrm>
            <a:off x="331012" y="1700808"/>
            <a:ext cx="8481975" cy="4176464"/>
          </a:xfrm>
          <a:prstGeom prst="rect">
            <a:avLst/>
          </a:prstGeom>
        </p:spPr>
      </p:pic>
    </p:spTree>
    <p:extLst>
      <p:ext uri="{BB962C8B-B14F-4D97-AF65-F5344CB8AC3E}">
        <p14:creationId xmlns:p14="http://schemas.microsoft.com/office/powerpoint/2010/main" val="2739139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2F4E9-E9FD-F13B-88B7-C3F9FF9B6B00}"/>
            </a:ext>
          </a:extLst>
        </p:cNvPr>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998E03EA-F3AC-A9B0-BACC-D0D4508BC2CB}"/>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38</a:t>
            </a:fld>
            <a:endParaRPr lang="en-US" altLang="zh-CN"/>
          </a:p>
        </p:txBody>
      </p:sp>
      <p:pic>
        <p:nvPicPr>
          <p:cNvPr id="3" name="图片 2">
            <a:extLst>
              <a:ext uri="{FF2B5EF4-FFF2-40B4-BE49-F238E27FC236}">
                <a16:creationId xmlns:a16="http://schemas.microsoft.com/office/drawing/2014/main" id="{BC1D4B9E-DD23-8D4C-B9F7-164592C87779}"/>
              </a:ext>
            </a:extLst>
          </p:cNvPr>
          <p:cNvPicPr>
            <a:picLocks noChangeAspect="1"/>
          </p:cNvPicPr>
          <p:nvPr/>
        </p:nvPicPr>
        <p:blipFill>
          <a:blip r:embed="rId3"/>
          <a:stretch>
            <a:fillRect/>
          </a:stretch>
        </p:blipFill>
        <p:spPr>
          <a:xfrm>
            <a:off x="682379" y="800482"/>
            <a:ext cx="7779239" cy="2088232"/>
          </a:xfrm>
          <a:prstGeom prst="rect">
            <a:avLst/>
          </a:prstGeom>
        </p:spPr>
      </p:pic>
      <p:pic>
        <p:nvPicPr>
          <p:cNvPr id="6" name="图片 5">
            <a:extLst>
              <a:ext uri="{FF2B5EF4-FFF2-40B4-BE49-F238E27FC236}">
                <a16:creationId xmlns:a16="http://schemas.microsoft.com/office/drawing/2014/main" id="{3844366B-71BC-C4E9-16EE-85C8D882B805}"/>
              </a:ext>
            </a:extLst>
          </p:cNvPr>
          <p:cNvPicPr>
            <a:picLocks noChangeAspect="1"/>
          </p:cNvPicPr>
          <p:nvPr/>
        </p:nvPicPr>
        <p:blipFill>
          <a:blip r:embed="rId4"/>
          <a:stretch>
            <a:fillRect/>
          </a:stretch>
        </p:blipFill>
        <p:spPr>
          <a:xfrm>
            <a:off x="412731" y="2903543"/>
            <a:ext cx="8318537" cy="3827898"/>
          </a:xfrm>
          <a:prstGeom prst="rect">
            <a:avLst/>
          </a:prstGeom>
        </p:spPr>
      </p:pic>
    </p:spTree>
    <p:extLst>
      <p:ext uri="{BB962C8B-B14F-4D97-AF65-F5344CB8AC3E}">
        <p14:creationId xmlns:p14="http://schemas.microsoft.com/office/powerpoint/2010/main" val="2600696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F6D6-7369-DC2A-C6F8-5878080767C4}"/>
            </a:ext>
          </a:extLst>
        </p:cNvPr>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D6DDD75B-588F-BB91-B7A8-60717C122B32}"/>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39</a:t>
            </a:fld>
            <a:endParaRPr lang="en-US" altLang="zh-CN"/>
          </a:p>
        </p:txBody>
      </p:sp>
      <p:pic>
        <p:nvPicPr>
          <p:cNvPr id="3" name="图片 2">
            <a:extLst>
              <a:ext uri="{FF2B5EF4-FFF2-40B4-BE49-F238E27FC236}">
                <a16:creationId xmlns:a16="http://schemas.microsoft.com/office/drawing/2014/main" id="{6F92C150-3FF5-ADE7-8249-19DE7E9809A7}"/>
              </a:ext>
            </a:extLst>
          </p:cNvPr>
          <p:cNvPicPr>
            <a:picLocks noChangeAspect="1"/>
          </p:cNvPicPr>
          <p:nvPr/>
        </p:nvPicPr>
        <p:blipFill>
          <a:blip r:embed="rId3"/>
          <a:stretch>
            <a:fillRect/>
          </a:stretch>
        </p:blipFill>
        <p:spPr>
          <a:xfrm>
            <a:off x="539552" y="692695"/>
            <a:ext cx="7920880" cy="2188215"/>
          </a:xfrm>
          <a:prstGeom prst="rect">
            <a:avLst/>
          </a:prstGeom>
        </p:spPr>
      </p:pic>
      <p:pic>
        <p:nvPicPr>
          <p:cNvPr id="5" name="图片 4">
            <a:extLst>
              <a:ext uri="{FF2B5EF4-FFF2-40B4-BE49-F238E27FC236}">
                <a16:creationId xmlns:a16="http://schemas.microsoft.com/office/drawing/2014/main" id="{AE7B9DFC-D177-21AB-4CD1-9A904D799C71}"/>
              </a:ext>
            </a:extLst>
          </p:cNvPr>
          <p:cNvPicPr>
            <a:picLocks noChangeAspect="1"/>
          </p:cNvPicPr>
          <p:nvPr/>
        </p:nvPicPr>
        <p:blipFill>
          <a:blip r:embed="rId4"/>
          <a:stretch>
            <a:fillRect/>
          </a:stretch>
        </p:blipFill>
        <p:spPr>
          <a:xfrm>
            <a:off x="555354" y="2812198"/>
            <a:ext cx="8077136" cy="3652367"/>
          </a:xfrm>
          <a:prstGeom prst="rect">
            <a:avLst/>
          </a:prstGeom>
        </p:spPr>
      </p:pic>
    </p:spTree>
    <p:extLst>
      <p:ext uri="{BB962C8B-B14F-4D97-AF65-F5344CB8AC3E}">
        <p14:creationId xmlns:p14="http://schemas.microsoft.com/office/powerpoint/2010/main" val="350714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D9AF99B-6A8B-404D-93C6-C6EE2AD25637}"/>
              </a:ext>
            </a:extLst>
          </p:cNvPr>
          <p:cNvSpPr>
            <a:spLocks noGrp="1" noChangeArrowheads="1"/>
          </p:cNvSpPr>
          <p:nvPr>
            <p:ph type="title" idx="4294967295"/>
          </p:nvPr>
        </p:nvSpPr>
        <p:spPr>
          <a:xfrm>
            <a:off x="467544" y="155109"/>
            <a:ext cx="7886700" cy="1325563"/>
          </a:xfrm>
        </p:spPr>
        <p:txBody>
          <a:bodyPr/>
          <a:lstStyle/>
          <a:p>
            <a:r>
              <a:rPr lang="zh-CN" altLang="en-US" dirty="0"/>
              <a:t>网络流</a:t>
            </a:r>
          </a:p>
        </p:txBody>
      </p:sp>
      <p:sp>
        <p:nvSpPr>
          <p:cNvPr id="6" name="灯片编号占位符 5">
            <a:extLst>
              <a:ext uri="{FF2B5EF4-FFF2-40B4-BE49-F238E27FC236}">
                <a16:creationId xmlns:a16="http://schemas.microsoft.com/office/drawing/2014/main" id="{66470195-C95C-4E06-8176-2D45EEFC6008}"/>
              </a:ext>
            </a:extLst>
          </p:cNvPr>
          <p:cNvSpPr>
            <a:spLocks noGrp="1"/>
          </p:cNvSpPr>
          <p:nvPr>
            <p:ph type="sldNum" sz="quarter" idx="4294967295"/>
          </p:nvPr>
        </p:nvSpPr>
        <p:spPr>
          <a:xfrm>
            <a:off x="7086600" y="6356350"/>
            <a:ext cx="2057400" cy="365125"/>
          </a:xfrm>
        </p:spPr>
        <p:txBody>
          <a:bodyPr/>
          <a:lstStyle/>
          <a:p>
            <a:fld id="{84539A3E-F796-47FE-A389-115BD8D4E0F3}" type="slidenum">
              <a:rPr lang="zh-CN" altLang="en-US"/>
              <a:pPr/>
              <a:t>4</a:t>
            </a:fld>
            <a:endParaRPr lang="en-US" altLang="zh-CN"/>
          </a:p>
        </p:txBody>
      </p:sp>
      <p:sp>
        <p:nvSpPr>
          <p:cNvPr id="9219" name="Rectangle 3">
            <a:extLst>
              <a:ext uri="{FF2B5EF4-FFF2-40B4-BE49-F238E27FC236}">
                <a16:creationId xmlns:a16="http://schemas.microsoft.com/office/drawing/2014/main" id="{2E6AC239-6CAA-4C24-9E13-5F46E12ECADF}"/>
              </a:ext>
            </a:extLst>
          </p:cNvPr>
          <p:cNvSpPr>
            <a:spLocks noGrp="1" noChangeArrowheads="1"/>
          </p:cNvSpPr>
          <p:nvPr>
            <p:ph idx="4294967295"/>
          </p:nvPr>
        </p:nvSpPr>
        <p:spPr>
          <a:xfrm>
            <a:off x="467544" y="1514352"/>
            <a:ext cx="7886700" cy="4351338"/>
          </a:xfrm>
        </p:spPr>
        <p:txBody>
          <a:bodyPr>
            <a:noAutofit/>
          </a:bodyPr>
          <a:lstStyle/>
          <a:p>
            <a:pPr>
              <a:lnSpc>
                <a:spcPct val="150000"/>
              </a:lnSpc>
            </a:pPr>
            <a:r>
              <a:rPr lang="zh-CN" altLang="en-US" sz="2800" b="1" dirty="0"/>
              <a:t>组合算法</a:t>
            </a:r>
            <a:r>
              <a:rPr lang="zh-CN" altLang="en-US" sz="2800" dirty="0"/>
              <a:t>中最古老的问题：</a:t>
            </a:r>
            <a:r>
              <a:rPr lang="zh-CN" altLang="en-US" sz="2800" dirty="0">
                <a:solidFill>
                  <a:schemeClr val="hlink"/>
                </a:solidFill>
              </a:rPr>
              <a:t>确定二部图中最大匹配的大小，</a:t>
            </a:r>
            <a:r>
              <a:rPr lang="zh-CN" altLang="en-US" sz="2800" dirty="0"/>
              <a:t>可以用法多项式时间的算法求解。</a:t>
            </a:r>
          </a:p>
          <a:p>
            <a:pPr>
              <a:lnSpc>
                <a:spcPct val="150000"/>
              </a:lnSpc>
            </a:pPr>
            <a:r>
              <a:rPr lang="zh-CN" altLang="en-US" sz="2800" dirty="0"/>
              <a:t>本章中介绍一类一般化的问题-网络流问题，对一般性的问题，即</a:t>
            </a:r>
            <a:r>
              <a:rPr lang="zh-CN" altLang="en-US" sz="2800" dirty="0">
                <a:solidFill>
                  <a:schemeClr val="hlink"/>
                </a:solidFill>
              </a:rPr>
              <a:t>最大流问题</a:t>
            </a:r>
            <a:r>
              <a:rPr lang="zh-CN" altLang="en-US" sz="2800" dirty="0"/>
              <a:t>,</a:t>
            </a:r>
            <a:r>
              <a:rPr lang="zh-CN" altLang="en-US" sz="2800" b="1" dirty="0"/>
              <a:t> </a:t>
            </a:r>
            <a:r>
              <a:rPr lang="zh-CN" altLang="en-US" sz="2800" dirty="0"/>
              <a:t>开发一个多项式时间的算法，然后说明其一般性应用。</a:t>
            </a:r>
            <a:endParaRPr lang="en-US" altLang="zh-CN"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216BC-7F4C-ED31-604F-86D773207B0A}"/>
            </a:ext>
          </a:extLst>
        </p:cNvPr>
        <p:cNvGrpSpPr/>
        <p:nvPr/>
      </p:nvGrpSpPr>
      <p:grpSpPr>
        <a:xfrm>
          <a:off x="0" y="0"/>
          <a:ext cx="0" cy="0"/>
          <a:chOff x="0" y="0"/>
          <a:chExt cx="0" cy="0"/>
        </a:xfrm>
      </p:grpSpPr>
      <p:sp>
        <p:nvSpPr>
          <p:cNvPr id="8" name="灯片编号占位符 5">
            <a:extLst>
              <a:ext uri="{FF2B5EF4-FFF2-40B4-BE49-F238E27FC236}">
                <a16:creationId xmlns:a16="http://schemas.microsoft.com/office/drawing/2014/main" id="{E5BCABE0-744B-02E5-D42B-A57F92DAFA73}"/>
              </a:ext>
            </a:extLst>
          </p:cNvPr>
          <p:cNvSpPr>
            <a:spLocks noGrp="1"/>
          </p:cNvSpPr>
          <p:nvPr>
            <p:ph type="sldNum" sz="quarter" idx="4294967295"/>
          </p:nvPr>
        </p:nvSpPr>
        <p:spPr>
          <a:xfrm>
            <a:off x="7086600" y="6356350"/>
            <a:ext cx="2057400" cy="365125"/>
          </a:xfrm>
        </p:spPr>
        <p:txBody>
          <a:bodyPr/>
          <a:lstStyle/>
          <a:p>
            <a:fld id="{C49E8E3C-2516-48E9-93D2-2A70822077A7}" type="slidenum">
              <a:rPr lang="zh-CN" altLang="en-US"/>
              <a:pPr/>
              <a:t>40</a:t>
            </a:fld>
            <a:endParaRPr lang="en-US" altLang="zh-CN"/>
          </a:p>
        </p:txBody>
      </p:sp>
      <p:pic>
        <p:nvPicPr>
          <p:cNvPr id="3" name="图片 2">
            <a:extLst>
              <a:ext uri="{FF2B5EF4-FFF2-40B4-BE49-F238E27FC236}">
                <a16:creationId xmlns:a16="http://schemas.microsoft.com/office/drawing/2014/main" id="{E4175FF2-B6E7-306B-64D9-E51BE4A15D1D}"/>
              </a:ext>
            </a:extLst>
          </p:cNvPr>
          <p:cNvPicPr>
            <a:picLocks noChangeAspect="1"/>
          </p:cNvPicPr>
          <p:nvPr/>
        </p:nvPicPr>
        <p:blipFill>
          <a:blip r:embed="rId3"/>
          <a:stretch>
            <a:fillRect/>
          </a:stretch>
        </p:blipFill>
        <p:spPr>
          <a:xfrm>
            <a:off x="323528" y="476672"/>
            <a:ext cx="7796066" cy="2088232"/>
          </a:xfrm>
          <a:prstGeom prst="rect">
            <a:avLst/>
          </a:prstGeom>
        </p:spPr>
      </p:pic>
      <p:pic>
        <p:nvPicPr>
          <p:cNvPr id="5" name="图片 4">
            <a:extLst>
              <a:ext uri="{FF2B5EF4-FFF2-40B4-BE49-F238E27FC236}">
                <a16:creationId xmlns:a16="http://schemas.microsoft.com/office/drawing/2014/main" id="{94F62518-87DE-CE27-A658-5A314928C0CA}"/>
              </a:ext>
            </a:extLst>
          </p:cNvPr>
          <p:cNvPicPr>
            <a:picLocks noChangeAspect="1"/>
          </p:cNvPicPr>
          <p:nvPr/>
        </p:nvPicPr>
        <p:blipFill>
          <a:blip r:embed="rId4"/>
          <a:stretch>
            <a:fillRect/>
          </a:stretch>
        </p:blipFill>
        <p:spPr>
          <a:xfrm>
            <a:off x="339651" y="2723052"/>
            <a:ext cx="8111533" cy="3694250"/>
          </a:xfrm>
          <a:prstGeom prst="rect">
            <a:avLst/>
          </a:prstGeom>
        </p:spPr>
      </p:pic>
    </p:spTree>
    <p:extLst>
      <p:ext uri="{BB962C8B-B14F-4D97-AF65-F5344CB8AC3E}">
        <p14:creationId xmlns:p14="http://schemas.microsoft.com/office/powerpoint/2010/main" val="250316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C6A5E70-1417-41FC-A6F3-1E2276D30F66}"/>
              </a:ext>
            </a:extLst>
          </p:cNvPr>
          <p:cNvSpPr>
            <a:spLocks noGrp="1" noChangeArrowheads="1"/>
          </p:cNvSpPr>
          <p:nvPr>
            <p:ph type="title" idx="4294967295"/>
          </p:nvPr>
        </p:nvSpPr>
        <p:spPr>
          <a:xfrm>
            <a:off x="628650" y="260648"/>
            <a:ext cx="7886700" cy="1325563"/>
          </a:xfrm>
        </p:spPr>
        <p:txBody>
          <a:bodyPr/>
          <a:lstStyle/>
          <a:p>
            <a:r>
              <a:rPr lang="zh-CN" altLang="en-US" dirty="0"/>
              <a:t>算法设计</a:t>
            </a:r>
          </a:p>
        </p:txBody>
      </p:sp>
      <p:sp>
        <p:nvSpPr>
          <p:cNvPr id="7" name="灯片编号占位符 5">
            <a:extLst>
              <a:ext uri="{FF2B5EF4-FFF2-40B4-BE49-F238E27FC236}">
                <a16:creationId xmlns:a16="http://schemas.microsoft.com/office/drawing/2014/main" id="{2659BAE0-D7FB-471B-94DA-FAC6294A4E53}"/>
              </a:ext>
            </a:extLst>
          </p:cNvPr>
          <p:cNvSpPr>
            <a:spLocks noGrp="1"/>
          </p:cNvSpPr>
          <p:nvPr>
            <p:ph type="sldNum" sz="quarter" idx="4294967295"/>
          </p:nvPr>
        </p:nvSpPr>
        <p:spPr>
          <a:xfrm>
            <a:off x="7086600" y="6356350"/>
            <a:ext cx="2057400" cy="365125"/>
          </a:xfrm>
        </p:spPr>
        <p:txBody>
          <a:bodyPr/>
          <a:lstStyle/>
          <a:p>
            <a:fld id="{670B6433-01FD-42DF-AAE3-811316BF9B43}" type="slidenum">
              <a:rPr lang="zh-CN" altLang="en-US"/>
              <a:pPr/>
              <a:t>41</a:t>
            </a:fld>
            <a:endParaRPr lang="en-US" altLang="zh-CN"/>
          </a:p>
        </p:txBody>
      </p:sp>
      <p:sp>
        <p:nvSpPr>
          <p:cNvPr id="31747" name="Rectangle 3">
            <a:extLst>
              <a:ext uri="{FF2B5EF4-FFF2-40B4-BE49-F238E27FC236}">
                <a16:creationId xmlns:a16="http://schemas.microsoft.com/office/drawing/2014/main" id="{0EAF9435-4892-4748-B905-2BDB2B0A1B14}"/>
              </a:ext>
            </a:extLst>
          </p:cNvPr>
          <p:cNvSpPr>
            <a:spLocks noGrp="1" noChangeArrowheads="1"/>
          </p:cNvSpPr>
          <p:nvPr>
            <p:ph idx="4294967295"/>
          </p:nvPr>
        </p:nvSpPr>
        <p:spPr>
          <a:xfrm>
            <a:off x="742950" y="1371600"/>
            <a:ext cx="7772400" cy="4114800"/>
          </a:xfrm>
        </p:spPr>
        <p:txBody>
          <a:bodyPr>
            <a:normAutofit/>
          </a:bodyPr>
          <a:lstStyle/>
          <a:p>
            <a:pPr>
              <a:lnSpc>
                <a:spcPct val="150000"/>
              </a:lnSpc>
            </a:pPr>
            <a:r>
              <a:rPr lang="zh-CN" altLang="en-US" sz="2800" dirty="0"/>
              <a:t>增广操作保持了向前和向后流的守恒性</a:t>
            </a:r>
          </a:p>
          <a:p>
            <a:pPr>
              <a:lnSpc>
                <a:spcPct val="150000"/>
              </a:lnSpc>
            </a:pPr>
            <a:r>
              <a:rPr lang="zh-CN" altLang="en-US" sz="2800" dirty="0"/>
              <a:t>直觉上告诉我们，可以不断调整</a:t>
            </a:r>
            <a:r>
              <a:rPr lang="en-US" altLang="zh-CN" sz="2800" dirty="0"/>
              <a:t>G</a:t>
            </a:r>
            <a:r>
              <a:rPr lang="en-US" altLang="zh-CN" sz="2000" dirty="0"/>
              <a:t>f</a:t>
            </a:r>
            <a:r>
              <a:rPr lang="zh-CN" altLang="en-US" sz="2800" dirty="0"/>
              <a:t>来获取更大的流量。</a:t>
            </a:r>
          </a:p>
          <a:p>
            <a:pPr>
              <a:lnSpc>
                <a:spcPct val="150000"/>
              </a:lnSpc>
            </a:pPr>
            <a:endParaRPr lang="zh-CN" alt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00917-8420-ED33-031C-EA8477213805}"/>
            </a:ext>
          </a:extLst>
        </p:cNvPr>
        <p:cNvGrpSpPr/>
        <p:nvPr/>
      </p:nvGrpSpPr>
      <p:grpSpPr>
        <a:xfrm>
          <a:off x="0" y="0"/>
          <a:ext cx="0" cy="0"/>
          <a:chOff x="0" y="0"/>
          <a:chExt cx="0" cy="0"/>
        </a:xfrm>
      </p:grpSpPr>
      <p:sp>
        <p:nvSpPr>
          <p:cNvPr id="31746" name="Rectangle 2">
            <a:extLst>
              <a:ext uri="{FF2B5EF4-FFF2-40B4-BE49-F238E27FC236}">
                <a16:creationId xmlns:a16="http://schemas.microsoft.com/office/drawing/2014/main" id="{38B09A99-4636-1354-E024-88015A2C724E}"/>
              </a:ext>
            </a:extLst>
          </p:cNvPr>
          <p:cNvSpPr>
            <a:spLocks noGrp="1" noChangeArrowheads="1"/>
          </p:cNvSpPr>
          <p:nvPr>
            <p:ph type="title" idx="4294967295"/>
          </p:nvPr>
        </p:nvSpPr>
        <p:spPr>
          <a:xfrm>
            <a:off x="628650" y="260648"/>
            <a:ext cx="7886700" cy="1325563"/>
          </a:xfrm>
        </p:spPr>
        <p:txBody>
          <a:bodyPr/>
          <a:lstStyle/>
          <a:p>
            <a:r>
              <a:rPr lang="zh-CN" altLang="en-US" dirty="0"/>
              <a:t>算法设计</a:t>
            </a:r>
          </a:p>
        </p:txBody>
      </p:sp>
      <p:sp>
        <p:nvSpPr>
          <p:cNvPr id="7" name="灯片编号占位符 5">
            <a:extLst>
              <a:ext uri="{FF2B5EF4-FFF2-40B4-BE49-F238E27FC236}">
                <a16:creationId xmlns:a16="http://schemas.microsoft.com/office/drawing/2014/main" id="{AC39FBFE-82C9-8FB8-9451-B66D6D63511B}"/>
              </a:ext>
            </a:extLst>
          </p:cNvPr>
          <p:cNvSpPr>
            <a:spLocks noGrp="1"/>
          </p:cNvSpPr>
          <p:nvPr>
            <p:ph type="sldNum" sz="quarter" idx="4294967295"/>
          </p:nvPr>
        </p:nvSpPr>
        <p:spPr>
          <a:xfrm>
            <a:off x="7086600" y="6356350"/>
            <a:ext cx="2057400" cy="365125"/>
          </a:xfrm>
        </p:spPr>
        <p:txBody>
          <a:bodyPr/>
          <a:lstStyle/>
          <a:p>
            <a:fld id="{670B6433-01FD-42DF-AAE3-811316BF9B43}" type="slidenum">
              <a:rPr lang="zh-CN" altLang="en-US"/>
              <a:pPr/>
              <a:t>42</a:t>
            </a:fld>
            <a:endParaRPr lang="en-US" altLang="zh-CN"/>
          </a:p>
        </p:txBody>
      </p:sp>
      <p:pic>
        <p:nvPicPr>
          <p:cNvPr id="3" name="图片 2">
            <a:extLst>
              <a:ext uri="{FF2B5EF4-FFF2-40B4-BE49-F238E27FC236}">
                <a16:creationId xmlns:a16="http://schemas.microsoft.com/office/drawing/2014/main" id="{7A7295D4-39F2-A46C-4E0D-11E5F653539D}"/>
              </a:ext>
            </a:extLst>
          </p:cNvPr>
          <p:cNvPicPr>
            <a:picLocks noChangeAspect="1"/>
          </p:cNvPicPr>
          <p:nvPr/>
        </p:nvPicPr>
        <p:blipFill>
          <a:blip r:embed="rId3"/>
          <a:stretch>
            <a:fillRect/>
          </a:stretch>
        </p:blipFill>
        <p:spPr>
          <a:xfrm>
            <a:off x="1280884" y="1372836"/>
            <a:ext cx="6834416" cy="4957266"/>
          </a:xfrm>
          <a:prstGeom prst="rect">
            <a:avLst/>
          </a:prstGeom>
        </p:spPr>
      </p:pic>
    </p:spTree>
    <p:extLst>
      <p:ext uri="{BB962C8B-B14F-4D97-AF65-F5344CB8AC3E}">
        <p14:creationId xmlns:p14="http://schemas.microsoft.com/office/powerpoint/2010/main" val="3006151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8D1A333-2078-46E3-892D-36F7A07802E1}"/>
              </a:ext>
            </a:extLst>
          </p:cNvPr>
          <p:cNvSpPr>
            <a:spLocks noGrp="1" noChangeArrowheads="1"/>
          </p:cNvSpPr>
          <p:nvPr>
            <p:ph type="title" idx="4294967295"/>
          </p:nvPr>
        </p:nvSpPr>
        <p:spPr>
          <a:xfrm>
            <a:off x="628650" y="260648"/>
            <a:ext cx="7886700" cy="1325563"/>
          </a:xfrm>
        </p:spPr>
        <p:txBody>
          <a:bodyPr/>
          <a:lstStyle/>
          <a:p>
            <a:r>
              <a:rPr lang="zh-CN" altLang="en-US" dirty="0"/>
              <a:t>算法分析</a:t>
            </a:r>
          </a:p>
        </p:txBody>
      </p:sp>
      <p:sp>
        <p:nvSpPr>
          <p:cNvPr id="7" name="灯片编号占位符 5">
            <a:extLst>
              <a:ext uri="{FF2B5EF4-FFF2-40B4-BE49-F238E27FC236}">
                <a16:creationId xmlns:a16="http://schemas.microsoft.com/office/drawing/2014/main" id="{59AB850A-FDC8-4144-93D9-FC46FADB93C4}"/>
              </a:ext>
            </a:extLst>
          </p:cNvPr>
          <p:cNvSpPr>
            <a:spLocks noGrp="1"/>
          </p:cNvSpPr>
          <p:nvPr>
            <p:ph type="sldNum" sz="quarter" idx="4294967295"/>
          </p:nvPr>
        </p:nvSpPr>
        <p:spPr>
          <a:xfrm>
            <a:off x="7086600" y="6356350"/>
            <a:ext cx="2057400" cy="365125"/>
          </a:xfrm>
        </p:spPr>
        <p:txBody>
          <a:bodyPr/>
          <a:lstStyle/>
          <a:p>
            <a:fld id="{27E98783-6802-4BF2-A3BA-835AEA57528F}" type="slidenum">
              <a:rPr lang="zh-CN" altLang="en-US"/>
              <a:pPr/>
              <a:t>43</a:t>
            </a:fld>
            <a:endParaRPr lang="en-US" altLang="zh-CN"/>
          </a:p>
        </p:txBody>
      </p:sp>
      <p:sp>
        <p:nvSpPr>
          <p:cNvPr id="38915" name="Rectangle 3">
            <a:extLst>
              <a:ext uri="{FF2B5EF4-FFF2-40B4-BE49-F238E27FC236}">
                <a16:creationId xmlns:a16="http://schemas.microsoft.com/office/drawing/2014/main" id="{014F83C0-2175-4595-AFB1-B92810C0D919}"/>
              </a:ext>
            </a:extLst>
          </p:cNvPr>
          <p:cNvSpPr>
            <a:spLocks noGrp="1" noChangeArrowheads="1"/>
          </p:cNvSpPr>
          <p:nvPr>
            <p:ph idx="4294967295"/>
          </p:nvPr>
        </p:nvSpPr>
        <p:spPr>
          <a:xfrm>
            <a:off x="900112" y="1484784"/>
            <a:ext cx="7772400" cy="4114800"/>
          </a:xfrm>
        </p:spPr>
        <p:txBody>
          <a:bodyPr>
            <a:normAutofit/>
          </a:bodyPr>
          <a:lstStyle/>
          <a:p>
            <a:pPr>
              <a:lnSpc>
                <a:spcPct val="150000"/>
              </a:lnSpc>
            </a:pPr>
            <a:r>
              <a:rPr lang="en-US" altLang="zh-CN" sz="2800" dirty="0"/>
              <a:t>Demo</a:t>
            </a:r>
            <a:r>
              <a:rPr lang="zh-CN" altLang="en-US" sz="2800" dirty="0"/>
              <a:t>演示</a:t>
            </a:r>
          </a:p>
          <a:p>
            <a:pPr>
              <a:lnSpc>
                <a:spcPct val="150000"/>
              </a:lnSpc>
            </a:pPr>
            <a:r>
              <a:rPr lang="zh-CN" altLang="en-US" sz="2800" dirty="0"/>
              <a:t>初始图</a:t>
            </a:r>
            <a:r>
              <a:rPr lang="en-US" altLang="zh-CN" sz="2800" dirty="0"/>
              <a:t>G</a:t>
            </a:r>
          </a:p>
          <a:p>
            <a:pPr>
              <a:lnSpc>
                <a:spcPct val="150000"/>
              </a:lnSpc>
            </a:pPr>
            <a:endParaRPr lang="en-US" altLang="zh-CN" sz="2800" dirty="0"/>
          </a:p>
        </p:txBody>
      </p:sp>
      <p:pic>
        <p:nvPicPr>
          <p:cNvPr id="38943" name="Picture 31">
            <a:extLst>
              <a:ext uri="{FF2B5EF4-FFF2-40B4-BE49-F238E27FC236}">
                <a16:creationId xmlns:a16="http://schemas.microsoft.com/office/drawing/2014/main" id="{09BB210C-F6EA-4BD7-847E-8EA3AADF9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3320492"/>
            <a:ext cx="8266077" cy="20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FF6C5E5-A817-4B4E-839A-75392D284FF1}"/>
              </a:ext>
            </a:extLst>
          </p:cNvPr>
          <p:cNvSpPr>
            <a:spLocks noGrp="1" noChangeArrowheads="1"/>
          </p:cNvSpPr>
          <p:nvPr>
            <p:ph type="title" idx="4294967295"/>
          </p:nvPr>
        </p:nvSpPr>
        <p:spPr>
          <a:xfrm>
            <a:off x="628650" y="136525"/>
            <a:ext cx="7886700" cy="1325563"/>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1E73B272-9CEE-49F3-9E96-C99BDD4756AF}"/>
              </a:ext>
            </a:extLst>
          </p:cNvPr>
          <p:cNvSpPr>
            <a:spLocks noGrp="1"/>
          </p:cNvSpPr>
          <p:nvPr>
            <p:ph type="sldNum" sz="quarter" idx="4294967295"/>
          </p:nvPr>
        </p:nvSpPr>
        <p:spPr>
          <a:xfrm>
            <a:off x="7086600" y="6356350"/>
            <a:ext cx="2057400" cy="365125"/>
          </a:xfrm>
        </p:spPr>
        <p:txBody>
          <a:bodyPr/>
          <a:lstStyle/>
          <a:p>
            <a:fld id="{759FA728-1043-4E3E-9744-E469ACBDB028}" type="slidenum">
              <a:rPr lang="zh-CN" altLang="en-US"/>
              <a:pPr/>
              <a:t>44</a:t>
            </a:fld>
            <a:endParaRPr lang="en-US" altLang="zh-CN"/>
          </a:p>
        </p:txBody>
      </p:sp>
      <p:sp>
        <p:nvSpPr>
          <p:cNvPr id="32771" name="Rectangle 3">
            <a:extLst>
              <a:ext uri="{FF2B5EF4-FFF2-40B4-BE49-F238E27FC236}">
                <a16:creationId xmlns:a16="http://schemas.microsoft.com/office/drawing/2014/main" id="{2364BF4B-2549-49DF-8051-D7555C7D9EC9}"/>
              </a:ext>
            </a:extLst>
          </p:cNvPr>
          <p:cNvSpPr>
            <a:spLocks noGrp="1" noChangeArrowheads="1"/>
          </p:cNvSpPr>
          <p:nvPr>
            <p:ph idx="4294967295"/>
          </p:nvPr>
        </p:nvSpPr>
        <p:spPr>
          <a:xfrm>
            <a:off x="539552" y="1462088"/>
            <a:ext cx="7886700" cy="4351338"/>
          </a:xfrm>
        </p:spPr>
        <p:txBody>
          <a:bodyPr>
            <a:normAutofit/>
          </a:bodyPr>
          <a:lstStyle/>
          <a:p>
            <a:pPr>
              <a:lnSpc>
                <a:spcPct val="150000"/>
              </a:lnSpc>
            </a:pPr>
            <a:r>
              <a:rPr lang="en-US" altLang="zh-CN" sz="2400" dirty="0"/>
              <a:t>Ford - </a:t>
            </a:r>
            <a:r>
              <a:rPr lang="en-US" altLang="zh-CN" sz="2400" dirty="0" err="1"/>
              <a:t>Fulkerman</a:t>
            </a:r>
            <a:r>
              <a:rPr lang="zh-CN" altLang="en-US" sz="2400" dirty="0"/>
              <a:t>算法</a:t>
            </a:r>
            <a:r>
              <a:rPr lang="zh-CN" altLang="en-US" dirty="0"/>
              <a:t>：</a:t>
            </a:r>
            <a:r>
              <a:rPr lang="zh-CN" altLang="en-US" sz="2800" dirty="0"/>
              <a:t>1956，由</a:t>
            </a:r>
            <a:r>
              <a:rPr lang="en-US" altLang="zh-CN" sz="2800" dirty="0"/>
              <a:t>Ford, Fulkerson</a:t>
            </a:r>
            <a:r>
              <a:rPr lang="zh-CN" altLang="en-US" sz="2800" dirty="0"/>
              <a:t>开发</a:t>
            </a:r>
          </a:p>
          <a:p>
            <a:pPr>
              <a:lnSpc>
                <a:spcPct val="150000"/>
              </a:lnSpc>
            </a:pPr>
            <a:r>
              <a:rPr lang="zh-CN" altLang="en-US" sz="2800" dirty="0"/>
              <a:t>正确性</a:t>
            </a:r>
            <a:r>
              <a:rPr lang="en-US" altLang="zh-CN" sz="2800" dirty="0">
                <a:latin typeface="Times New Roman" panose="02020603050405020304" pitchFamily="18" charset="0"/>
              </a:rPr>
              <a:t>—</a:t>
            </a:r>
            <a:r>
              <a:rPr lang="zh-CN" altLang="en-US" sz="2800" dirty="0"/>
              <a:t>确实最大</a:t>
            </a:r>
            <a:r>
              <a:rPr lang="en-US" altLang="zh-CN" sz="2800" dirty="0"/>
              <a:t>(</a:t>
            </a:r>
            <a:r>
              <a:rPr lang="zh-CN" altLang="en-US" sz="2800" dirty="0"/>
              <a:t>最大流与最小割</a:t>
            </a:r>
            <a:r>
              <a:rPr lang="en-US" altLang="zh-CN" sz="2800" dirty="0"/>
              <a:t>)</a:t>
            </a:r>
          </a:p>
          <a:p>
            <a:pPr>
              <a:lnSpc>
                <a:spcPct val="150000"/>
              </a:lnSpc>
            </a:pPr>
            <a:r>
              <a:rPr lang="zh-CN" altLang="en-US" sz="2800" dirty="0"/>
              <a:t>算法复杂度</a:t>
            </a:r>
            <a:r>
              <a:rPr lang="en-US" altLang="zh-CN" sz="2800" dirty="0"/>
              <a:t>--</a:t>
            </a:r>
            <a:r>
              <a:rPr lang="zh-CN" altLang="en-US" sz="2800" dirty="0"/>
              <a:t>定量分析</a:t>
            </a:r>
            <a:r>
              <a:rPr lang="en-US" altLang="zh-CN" sz="2800" dirty="0"/>
              <a:t>while</a:t>
            </a:r>
            <a:r>
              <a:rPr lang="zh-CN" altLang="en-US" sz="2800" dirty="0"/>
              <a:t>循环在何时终止</a:t>
            </a:r>
          </a:p>
          <a:p>
            <a:pPr>
              <a:lnSpc>
                <a:spcPct val="150000"/>
              </a:lnSpc>
            </a:pPr>
            <a:r>
              <a:rPr lang="zh-CN" altLang="en-US" sz="2800" dirty="0"/>
              <a:t>命题7.2 在</a:t>
            </a:r>
            <a:r>
              <a:rPr lang="en-US" altLang="zh-CN" sz="2800" dirty="0"/>
              <a:t>Ford-Fulkerson</a:t>
            </a:r>
            <a:r>
              <a:rPr lang="zh-CN" altLang="en-US" sz="2800" dirty="0"/>
              <a:t>算法的每个中间步，流值{</a:t>
            </a:r>
            <a:r>
              <a:rPr lang="en-US" altLang="zh-CN" sz="2800" dirty="0"/>
              <a:t>f(e)}</a:t>
            </a:r>
            <a:r>
              <a:rPr lang="zh-CN" altLang="en-US" sz="2800" dirty="0"/>
              <a:t>和</a:t>
            </a:r>
            <a:r>
              <a:rPr lang="en-US" altLang="zh-CN" sz="2800" dirty="0"/>
              <a:t>G</a:t>
            </a:r>
            <a:r>
              <a:rPr lang="en-US" altLang="zh-CN" sz="2000" dirty="0"/>
              <a:t>f</a:t>
            </a:r>
            <a:r>
              <a:rPr lang="zh-CN" altLang="en-US" sz="2800" dirty="0"/>
              <a:t>中的剩余容量是整数。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1">
                                            <p:txEl>
                                              <p:pRg st="1" end="1"/>
                                            </p:txEl>
                                          </p:spTgt>
                                        </p:tgtEl>
                                        <p:attrNameLst>
                                          <p:attrName>style.visibility</p:attrName>
                                        </p:attrNameLst>
                                      </p:cBhvr>
                                      <p:to>
                                        <p:strVal val="visible"/>
                                      </p:to>
                                    </p:set>
                                    <p:anim calcmode="lin" valueType="num">
                                      <p:cBhvr additive="base">
                                        <p:cTn id="13" dur="500" fill="hold"/>
                                        <p:tgtEl>
                                          <p:spTgt spid="327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1">
                                            <p:txEl>
                                              <p:pRg st="2" end="2"/>
                                            </p:txEl>
                                          </p:spTgt>
                                        </p:tgtEl>
                                        <p:attrNameLst>
                                          <p:attrName>style.visibility</p:attrName>
                                        </p:attrNameLst>
                                      </p:cBhvr>
                                      <p:to>
                                        <p:strVal val="visible"/>
                                      </p:to>
                                    </p:set>
                                    <p:anim calcmode="lin" valueType="num">
                                      <p:cBhvr additive="base">
                                        <p:cTn id="19" dur="500" fill="hold"/>
                                        <p:tgtEl>
                                          <p:spTgt spid="327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1">
                                            <p:txEl>
                                              <p:pRg st="3" end="3"/>
                                            </p:txEl>
                                          </p:spTgt>
                                        </p:tgtEl>
                                        <p:attrNameLst>
                                          <p:attrName>style.visibility</p:attrName>
                                        </p:attrNameLst>
                                      </p:cBhvr>
                                      <p:to>
                                        <p:strVal val="visible"/>
                                      </p:to>
                                    </p:set>
                                    <p:anim calcmode="lin" valueType="num">
                                      <p:cBhvr additive="base">
                                        <p:cTn id="25" dur="500" fill="hold"/>
                                        <p:tgtEl>
                                          <p:spTgt spid="327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929D692-F6B8-44A5-BD63-41F5EBE463CA}"/>
              </a:ext>
            </a:extLst>
          </p:cNvPr>
          <p:cNvSpPr>
            <a:spLocks noGrp="1" noChangeArrowheads="1"/>
          </p:cNvSpPr>
          <p:nvPr>
            <p:ph type="title" idx="4294967295"/>
          </p:nvPr>
        </p:nvSpPr>
        <p:spPr>
          <a:xfrm>
            <a:off x="628650" y="240308"/>
            <a:ext cx="7886700" cy="1325563"/>
          </a:xfrm>
        </p:spPr>
        <p:txBody>
          <a:bodyPr/>
          <a:lstStyle/>
          <a:p>
            <a:pPr>
              <a:lnSpc>
                <a:spcPct val="150000"/>
              </a:lnSpc>
            </a:pPr>
            <a:r>
              <a:rPr lang="zh-CN" altLang="en-US"/>
              <a:t>算法分析</a:t>
            </a:r>
          </a:p>
        </p:txBody>
      </p:sp>
      <p:sp>
        <p:nvSpPr>
          <p:cNvPr id="6" name="灯片编号占位符 5">
            <a:extLst>
              <a:ext uri="{FF2B5EF4-FFF2-40B4-BE49-F238E27FC236}">
                <a16:creationId xmlns:a16="http://schemas.microsoft.com/office/drawing/2014/main" id="{9573A62F-58B8-4D21-811D-6FAA4089DC72}"/>
              </a:ext>
            </a:extLst>
          </p:cNvPr>
          <p:cNvSpPr>
            <a:spLocks noGrp="1"/>
          </p:cNvSpPr>
          <p:nvPr>
            <p:ph type="sldNum" sz="quarter" idx="4294967295"/>
          </p:nvPr>
        </p:nvSpPr>
        <p:spPr>
          <a:xfrm>
            <a:off x="7086600" y="6356350"/>
            <a:ext cx="2057400" cy="365125"/>
          </a:xfrm>
        </p:spPr>
        <p:txBody>
          <a:bodyPr/>
          <a:lstStyle/>
          <a:p>
            <a:fld id="{B92FF596-5CA4-4C81-A44F-31A8631EA3ED}" type="slidenum">
              <a:rPr lang="zh-CN" altLang="en-US"/>
              <a:pPr/>
              <a:t>45</a:t>
            </a:fld>
            <a:endParaRPr lang="en-US" altLang="zh-CN"/>
          </a:p>
        </p:txBody>
      </p:sp>
      <p:sp>
        <p:nvSpPr>
          <p:cNvPr id="33795" name="Rectangle 3">
            <a:extLst>
              <a:ext uri="{FF2B5EF4-FFF2-40B4-BE49-F238E27FC236}">
                <a16:creationId xmlns:a16="http://schemas.microsoft.com/office/drawing/2014/main" id="{3CB59B8E-F515-4070-80D8-87AAB61F7302}"/>
              </a:ext>
            </a:extLst>
          </p:cNvPr>
          <p:cNvSpPr>
            <a:spLocks noGrp="1" noChangeArrowheads="1"/>
          </p:cNvSpPr>
          <p:nvPr>
            <p:ph idx="4294967295"/>
          </p:nvPr>
        </p:nvSpPr>
        <p:spPr>
          <a:xfrm>
            <a:off x="467544" y="1700808"/>
            <a:ext cx="8280920" cy="4351338"/>
          </a:xfrm>
        </p:spPr>
        <p:txBody>
          <a:bodyPr>
            <a:noAutofit/>
          </a:bodyPr>
          <a:lstStyle/>
          <a:p>
            <a:pPr algn="just">
              <a:lnSpc>
                <a:spcPct val="150000"/>
              </a:lnSpc>
            </a:pPr>
            <a:r>
              <a:rPr lang="zh-CN" altLang="en-US" sz="2800" dirty="0"/>
              <a:t>命题7.3 令</a:t>
            </a:r>
            <a:r>
              <a:rPr lang="en-US" altLang="zh-CN" sz="2800" dirty="0"/>
              <a:t>f</a:t>
            </a:r>
            <a:r>
              <a:rPr lang="zh-CN" altLang="en-US" sz="2800" dirty="0"/>
              <a:t>是</a:t>
            </a:r>
            <a:r>
              <a:rPr lang="en-US" altLang="zh-CN" sz="2800" dirty="0"/>
              <a:t>G</a:t>
            </a:r>
            <a:r>
              <a:rPr lang="zh-CN" altLang="en-US" sz="2800" dirty="0"/>
              <a:t>中的流，且令</a:t>
            </a:r>
            <a:r>
              <a:rPr lang="en-US" altLang="zh-CN" sz="2800" dirty="0"/>
              <a:t>P</a:t>
            </a:r>
            <a:r>
              <a:rPr lang="zh-CN" altLang="en-US" sz="2800" dirty="0"/>
              <a:t>是</a:t>
            </a:r>
            <a:r>
              <a:rPr lang="en-US" altLang="zh-CN" sz="2800" dirty="0"/>
              <a:t>G</a:t>
            </a:r>
            <a:r>
              <a:rPr lang="en-US" altLang="zh-CN" sz="2000" dirty="0"/>
              <a:t>f</a:t>
            </a:r>
            <a:r>
              <a:rPr lang="zh-CN" altLang="en-US" sz="2800" dirty="0"/>
              <a:t>中的一条简单的</a:t>
            </a:r>
            <a:r>
              <a:rPr lang="en-US" altLang="zh-CN" sz="2800" dirty="0"/>
              <a:t>s-t</a:t>
            </a:r>
            <a:r>
              <a:rPr lang="zh-CN" altLang="en-US" sz="2800" dirty="0"/>
              <a:t>路径，那么</a:t>
            </a:r>
            <a:r>
              <a:rPr lang="en-US" altLang="zh-CN" sz="2800" dirty="0"/>
              <a:t>v(f</a:t>
            </a:r>
            <a:r>
              <a:rPr lang="en-US" altLang="zh-CN" sz="2800" dirty="0">
                <a:latin typeface="Times New Roman" panose="02020603050405020304" pitchFamily="18" charset="0"/>
              </a:rPr>
              <a:t>’</a:t>
            </a:r>
            <a:r>
              <a:rPr lang="en-US" altLang="zh-CN" sz="2800" dirty="0"/>
              <a:t>)=v(f)+bottleneck(</a:t>
            </a:r>
            <a:r>
              <a:rPr lang="en-US" altLang="zh-CN" sz="2800" dirty="0" err="1"/>
              <a:t>P,f</a:t>
            </a:r>
            <a:r>
              <a:rPr lang="en-US" altLang="zh-CN" sz="2800" dirty="0"/>
              <a:t>);</a:t>
            </a:r>
            <a:r>
              <a:rPr lang="zh-CN" altLang="en-US" sz="2800" dirty="0"/>
              <a:t>并且由于</a:t>
            </a:r>
            <a:r>
              <a:rPr lang="en-US" altLang="zh-CN" sz="2800" dirty="0"/>
              <a:t>bottleneck(</a:t>
            </a:r>
            <a:r>
              <a:rPr lang="en-US" altLang="zh-CN" sz="2800" dirty="0" err="1"/>
              <a:t>P,f</a:t>
            </a:r>
            <a:r>
              <a:rPr lang="en-US" altLang="zh-CN" sz="2800" dirty="0"/>
              <a:t>) &gt; 0,</a:t>
            </a:r>
            <a:r>
              <a:rPr lang="zh-CN" altLang="en-US" sz="2800" dirty="0"/>
              <a:t>我们有</a:t>
            </a:r>
            <a:r>
              <a:rPr lang="en-US" altLang="zh-CN" sz="2800" dirty="0"/>
              <a:t>v(f</a:t>
            </a:r>
            <a:r>
              <a:rPr lang="en-US" altLang="zh-CN" sz="2800" dirty="0">
                <a:latin typeface="Times New Roman" panose="02020603050405020304" pitchFamily="18" charset="0"/>
              </a:rPr>
              <a:t>’</a:t>
            </a:r>
            <a:r>
              <a:rPr lang="en-US" altLang="zh-CN" sz="2800" dirty="0"/>
              <a:t>) &gt; v(f).</a:t>
            </a:r>
          </a:p>
          <a:p>
            <a:pPr>
              <a:lnSpc>
                <a:spcPct val="150000"/>
              </a:lnSpc>
            </a:pPr>
            <a:r>
              <a:rPr lang="zh-CN" altLang="en-US" sz="2800" dirty="0"/>
              <a:t>证明：</a:t>
            </a:r>
            <a:r>
              <a:rPr lang="en-US" altLang="zh-CN" sz="2800" dirty="0"/>
              <a:t>P</a:t>
            </a:r>
            <a:r>
              <a:rPr lang="zh-CN" altLang="en-US" sz="2800" dirty="0"/>
              <a:t>的第一条边</a:t>
            </a:r>
            <a:r>
              <a:rPr lang="en-US" altLang="zh-CN" sz="2800" dirty="0"/>
              <a:t>e</a:t>
            </a:r>
            <a:r>
              <a:rPr lang="zh-CN" altLang="en-US" sz="2800" dirty="0"/>
              <a:t>是从剩余图</a:t>
            </a:r>
            <a:r>
              <a:rPr lang="en-US" altLang="zh-CN" sz="2800" dirty="0"/>
              <a:t>G</a:t>
            </a:r>
            <a:r>
              <a:rPr lang="en-US" altLang="zh-CN" sz="2000" dirty="0"/>
              <a:t>f</a:t>
            </a:r>
            <a:r>
              <a:rPr lang="zh-CN" altLang="en-US" sz="2800" dirty="0"/>
              <a:t>中从</a:t>
            </a:r>
            <a:r>
              <a:rPr lang="en-US" altLang="zh-CN" sz="2800" dirty="0"/>
              <a:t>s</a:t>
            </a:r>
            <a:r>
              <a:rPr lang="zh-CN" altLang="en-US" sz="2800" dirty="0"/>
              <a:t>出来的边，边</a:t>
            </a:r>
            <a:r>
              <a:rPr lang="en-US" altLang="zh-CN" sz="2800" dirty="0"/>
              <a:t>e</a:t>
            </a:r>
            <a:r>
              <a:rPr lang="zh-CN" altLang="en-US" sz="2800" dirty="0"/>
              <a:t>一定是向前边。我们通过</a:t>
            </a:r>
            <a:r>
              <a:rPr lang="en-US" altLang="zh-CN" sz="2800" dirty="0"/>
              <a:t>bottleneck(</a:t>
            </a:r>
            <a:r>
              <a:rPr lang="en-US" altLang="zh-CN" sz="2800" dirty="0" err="1"/>
              <a:t>P,f</a:t>
            </a:r>
            <a:r>
              <a:rPr lang="en-US" altLang="zh-CN" sz="2800" dirty="0"/>
              <a:t>) </a:t>
            </a:r>
            <a:r>
              <a:rPr lang="zh-CN" altLang="en-US" sz="2800" dirty="0"/>
              <a:t>增加了这条边上的流，且不改变其他的流。</a:t>
            </a:r>
            <a:endParaRPr lang="en-US" altLang="zh-CN" sz="2800" dirty="0"/>
          </a:p>
          <a:p>
            <a:pPr>
              <a:lnSpc>
                <a:spcPct val="150000"/>
              </a:lnSpc>
            </a:pPr>
            <a:r>
              <a:rPr lang="zh-CN" altLang="en-US" sz="2800" dirty="0"/>
              <a:t>因此</a:t>
            </a:r>
            <a:r>
              <a:rPr lang="en-US" altLang="zh-CN" sz="2800" dirty="0"/>
              <a:t>v(f</a:t>
            </a:r>
            <a:r>
              <a:rPr lang="en-US" altLang="zh-CN" sz="2800" dirty="0">
                <a:latin typeface="Times New Roman" panose="02020603050405020304" pitchFamily="18" charset="0"/>
              </a:rPr>
              <a:t>’</a:t>
            </a:r>
            <a:r>
              <a:rPr lang="en-US" altLang="zh-CN" sz="2800" dirty="0"/>
              <a:t>) </a:t>
            </a:r>
            <a:r>
              <a:rPr lang="zh-CN" altLang="en-US" sz="2800" dirty="0"/>
              <a:t>比</a:t>
            </a:r>
            <a:r>
              <a:rPr lang="en-US" altLang="zh-CN" sz="2800" dirty="0"/>
              <a:t> v(f)</a:t>
            </a:r>
            <a:r>
              <a:rPr lang="zh-CN" altLang="en-US" sz="2800" dirty="0"/>
              <a:t>超出</a:t>
            </a:r>
            <a:r>
              <a:rPr lang="en-US" altLang="zh-CN" sz="2800" dirty="0"/>
              <a:t>bottleneck(</a:t>
            </a:r>
            <a:r>
              <a:rPr lang="en-US" altLang="zh-CN" sz="2800" dirty="0" err="1"/>
              <a:t>P,f</a:t>
            </a:r>
            <a:r>
              <a:rPr lang="en-US" altLang="zh-CN" sz="2800" dirty="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795">
                                            <p:txEl>
                                              <p:pRg st="2" end="2"/>
                                            </p:txEl>
                                          </p:spTgt>
                                        </p:tgtEl>
                                        <p:attrNameLst>
                                          <p:attrName>style.visibility</p:attrName>
                                        </p:attrNameLst>
                                      </p:cBhvr>
                                      <p:to>
                                        <p:strVal val="visible"/>
                                      </p:to>
                                    </p:set>
                                    <p:anim calcmode="lin" valueType="num">
                                      <p:cBhvr additive="base">
                                        <p:cTn id="19" dur="500" fill="hold"/>
                                        <p:tgtEl>
                                          <p:spTgt spid="337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7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9AF173B-9032-4CEE-9CA0-0BBCA3D262FA}"/>
              </a:ext>
            </a:extLst>
          </p:cNvPr>
          <p:cNvSpPr>
            <a:spLocks noGrp="1" noChangeArrowheads="1"/>
          </p:cNvSpPr>
          <p:nvPr>
            <p:ph type="title" idx="4294967295"/>
          </p:nvPr>
        </p:nvSpPr>
        <p:spPr>
          <a:xfrm>
            <a:off x="628650" y="225425"/>
            <a:ext cx="7886700" cy="1325563"/>
          </a:xfrm>
        </p:spPr>
        <p:txBody>
          <a:bodyPr/>
          <a:lstStyle/>
          <a:p>
            <a:r>
              <a:rPr lang="zh-CN" altLang="en-US" dirty="0"/>
              <a:t>算法分析</a:t>
            </a:r>
          </a:p>
        </p:txBody>
      </p:sp>
      <p:sp>
        <p:nvSpPr>
          <p:cNvPr id="7" name="灯片编号占位符 5">
            <a:extLst>
              <a:ext uri="{FF2B5EF4-FFF2-40B4-BE49-F238E27FC236}">
                <a16:creationId xmlns:a16="http://schemas.microsoft.com/office/drawing/2014/main" id="{C817748A-7EC7-49C4-A963-B72E76B094D2}"/>
              </a:ext>
            </a:extLst>
          </p:cNvPr>
          <p:cNvSpPr>
            <a:spLocks noGrp="1"/>
          </p:cNvSpPr>
          <p:nvPr>
            <p:ph type="sldNum" sz="quarter" idx="4294967295"/>
          </p:nvPr>
        </p:nvSpPr>
        <p:spPr>
          <a:xfrm>
            <a:off x="7086600" y="6356350"/>
            <a:ext cx="2057400" cy="365125"/>
          </a:xfrm>
        </p:spPr>
        <p:txBody>
          <a:bodyPr/>
          <a:lstStyle/>
          <a:p>
            <a:fld id="{E2C2A6C9-0551-4382-A1D3-450130D8EEDA}" type="slidenum">
              <a:rPr lang="zh-CN" altLang="en-US"/>
              <a:pPr/>
              <a:t>46</a:t>
            </a:fld>
            <a:endParaRPr lang="en-US" altLang="zh-CN"/>
          </a:p>
        </p:txBody>
      </p:sp>
      <p:sp>
        <p:nvSpPr>
          <p:cNvPr id="34819" name="Rectangle 3">
            <a:extLst>
              <a:ext uri="{FF2B5EF4-FFF2-40B4-BE49-F238E27FC236}">
                <a16:creationId xmlns:a16="http://schemas.microsoft.com/office/drawing/2014/main" id="{C3079A42-1914-49AE-819D-C8BF1AF42D61}"/>
              </a:ext>
            </a:extLst>
          </p:cNvPr>
          <p:cNvSpPr>
            <a:spLocks noGrp="1" noChangeArrowheads="1"/>
          </p:cNvSpPr>
          <p:nvPr>
            <p:ph idx="4294967295"/>
          </p:nvPr>
        </p:nvSpPr>
        <p:spPr>
          <a:xfrm>
            <a:off x="647690" y="1484784"/>
            <a:ext cx="7886700" cy="4871566"/>
          </a:xfrm>
        </p:spPr>
        <p:txBody>
          <a:bodyPr>
            <a:normAutofit/>
          </a:bodyPr>
          <a:lstStyle/>
          <a:p>
            <a:pPr>
              <a:lnSpc>
                <a:spcPct val="150000"/>
              </a:lnSpc>
            </a:pPr>
            <a:r>
              <a:rPr lang="zh-CN" altLang="en-US" sz="2400" b="1" dirty="0"/>
              <a:t>最大可能的流值</a:t>
            </a:r>
            <a:r>
              <a:rPr lang="zh-CN" altLang="en-US" sz="2400" dirty="0"/>
              <a:t>：</a:t>
            </a:r>
          </a:p>
          <a:p>
            <a:pPr>
              <a:lnSpc>
                <a:spcPct val="150000"/>
              </a:lnSpc>
            </a:pPr>
            <a:endParaRPr lang="en-US" altLang="zh-CN" sz="2400" dirty="0"/>
          </a:p>
          <a:p>
            <a:pPr>
              <a:lnSpc>
                <a:spcPct val="150000"/>
              </a:lnSpc>
            </a:pPr>
            <a:r>
              <a:rPr lang="zh-CN" altLang="en-US" sz="2400" dirty="0"/>
              <a:t>因为有一个上界，我们知道</a:t>
            </a:r>
            <a:r>
              <a:rPr lang="en-US" altLang="zh-CN" sz="2400" dirty="0"/>
              <a:t>Ford-Fulkerson</a:t>
            </a:r>
            <a:r>
              <a:rPr lang="zh-CN" altLang="en-US" sz="2400" dirty="0"/>
              <a:t>算法一定会终止</a:t>
            </a:r>
          </a:p>
          <a:p>
            <a:pPr>
              <a:lnSpc>
                <a:spcPct val="150000"/>
              </a:lnSpc>
            </a:pPr>
            <a:r>
              <a:rPr lang="zh-CN" altLang="en-US" sz="2400" b="1" dirty="0"/>
              <a:t>定理7.4  </a:t>
            </a:r>
            <a:r>
              <a:rPr lang="zh-CN" altLang="en-US" sz="2400" dirty="0"/>
              <a:t>如上所述，假设在流网络</a:t>
            </a:r>
            <a:r>
              <a:rPr lang="en-US" altLang="zh-CN" sz="2400" dirty="0"/>
              <a:t>G</a:t>
            </a:r>
            <a:r>
              <a:rPr lang="zh-CN" altLang="en-US" sz="2400" dirty="0"/>
              <a:t>中的所有容量都是整数。那么</a:t>
            </a:r>
            <a:r>
              <a:rPr lang="en-US" altLang="zh-CN" sz="2400" dirty="0"/>
              <a:t>Ford-Fulkerson</a:t>
            </a:r>
            <a:r>
              <a:rPr lang="zh-CN" altLang="en-US" sz="2400" dirty="0"/>
              <a:t>算法在至多</a:t>
            </a:r>
            <a:r>
              <a:rPr lang="en-US" altLang="zh-CN" sz="2400" dirty="0"/>
              <a:t>C</a:t>
            </a:r>
            <a:r>
              <a:rPr lang="zh-CN" altLang="en-US" sz="2400" dirty="0"/>
              <a:t>次</a:t>
            </a:r>
            <a:r>
              <a:rPr lang="en-US" altLang="zh-CN" sz="2400" dirty="0"/>
              <a:t>While</a:t>
            </a:r>
            <a:r>
              <a:rPr lang="zh-CN" altLang="en-US" sz="2400" dirty="0"/>
              <a:t>循环的迭代后终止。</a:t>
            </a:r>
          </a:p>
        </p:txBody>
      </p:sp>
      <p:graphicFrame>
        <p:nvGraphicFramePr>
          <p:cNvPr id="34820" name="Object 4">
            <a:extLst>
              <a:ext uri="{FF2B5EF4-FFF2-40B4-BE49-F238E27FC236}">
                <a16:creationId xmlns:a16="http://schemas.microsoft.com/office/drawing/2014/main" id="{F9E56390-E3BB-4070-A9F6-A67D9E0D4C0F}"/>
              </a:ext>
            </a:extLst>
          </p:cNvPr>
          <p:cNvGraphicFramePr>
            <a:graphicFrameLocks noChangeAspect="1"/>
          </p:cNvGraphicFramePr>
          <p:nvPr>
            <p:extLst>
              <p:ext uri="{D42A27DB-BD31-4B8C-83A1-F6EECF244321}">
                <p14:modId xmlns:p14="http://schemas.microsoft.com/office/powerpoint/2010/main" val="2452069830"/>
              </p:ext>
            </p:extLst>
          </p:nvPr>
        </p:nvGraphicFramePr>
        <p:xfrm>
          <a:off x="3887195" y="1772816"/>
          <a:ext cx="3190875" cy="846138"/>
        </p:xfrm>
        <a:graphic>
          <a:graphicData uri="http://schemas.openxmlformats.org/presentationml/2006/ole">
            <mc:AlternateContent xmlns:mc="http://schemas.openxmlformats.org/markup-compatibility/2006">
              <mc:Choice xmlns:v="urn:schemas-microsoft-com:vml" Requires="v">
                <p:oleObj name="Equation" r:id="rId3" imgW="1244520" imgH="355320" progId="Equation.3">
                  <p:embed/>
                </p:oleObj>
              </mc:Choice>
              <mc:Fallback>
                <p:oleObj name="Equation" r:id="rId3" imgW="1244520" imgH="3553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195" y="1772816"/>
                        <a:ext cx="3190875"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6547BC7-70AE-4B65-8981-5EFA8E488E4F}"/>
              </a:ext>
            </a:extLst>
          </p:cNvPr>
          <p:cNvSpPr>
            <a:spLocks noGrp="1" noChangeArrowheads="1"/>
          </p:cNvSpPr>
          <p:nvPr>
            <p:ph type="title" idx="4294967295"/>
          </p:nvPr>
        </p:nvSpPr>
        <p:spPr>
          <a:xfrm>
            <a:off x="467544" y="240308"/>
            <a:ext cx="7886700" cy="1325563"/>
          </a:xfrm>
        </p:spPr>
        <p:txBody>
          <a:bodyPr/>
          <a:lstStyle/>
          <a:p>
            <a:pPr>
              <a:lnSpc>
                <a:spcPct val="150000"/>
              </a:lnSpc>
            </a:pPr>
            <a:r>
              <a:rPr lang="zh-CN" altLang="en-US" dirty="0"/>
              <a:t>算法分析</a:t>
            </a:r>
          </a:p>
        </p:txBody>
      </p:sp>
      <p:sp>
        <p:nvSpPr>
          <p:cNvPr id="6" name="灯片编号占位符 5">
            <a:extLst>
              <a:ext uri="{FF2B5EF4-FFF2-40B4-BE49-F238E27FC236}">
                <a16:creationId xmlns:a16="http://schemas.microsoft.com/office/drawing/2014/main" id="{D005207C-7ED6-4001-AFD1-B4A183B937C4}"/>
              </a:ext>
            </a:extLst>
          </p:cNvPr>
          <p:cNvSpPr>
            <a:spLocks noGrp="1"/>
          </p:cNvSpPr>
          <p:nvPr>
            <p:ph type="sldNum" sz="quarter" idx="4294967295"/>
          </p:nvPr>
        </p:nvSpPr>
        <p:spPr>
          <a:xfrm>
            <a:off x="7086600" y="6356350"/>
            <a:ext cx="2057400" cy="365125"/>
          </a:xfrm>
        </p:spPr>
        <p:txBody>
          <a:bodyPr/>
          <a:lstStyle/>
          <a:p>
            <a:fld id="{5CFA4A18-6B69-470B-BDD4-A3C8A2B0A653}" type="slidenum">
              <a:rPr lang="zh-CN" altLang="en-US"/>
              <a:pPr/>
              <a:t>47</a:t>
            </a:fld>
            <a:endParaRPr lang="en-US" altLang="zh-CN"/>
          </a:p>
        </p:txBody>
      </p:sp>
      <p:sp>
        <p:nvSpPr>
          <p:cNvPr id="35843" name="Rectangle 3">
            <a:extLst>
              <a:ext uri="{FF2B5EF4-FFF2-40B4-BE49-F238E27FC236}">
                <a16:creationId xmlns:a16="http://schemas.microsoft.com/office/drawing/2014/main" id="{FCCBE39F-D216-4983-AB5F-26818770005D}"/>
              </a:ext>
            </a:extLst>
          </p:cNvPr>
          <p:cNvSpPr>
            <a:spLocks noGrp="1" noChangeArrowheads="1"/>
          </p:cNvSpPr>
          <p:nvPr>
            <p:ph idx="4294967295"/>
          </p:nvPr>
        </p:nvSpPr>
        <p:spPr>
          <a:xfrm>
            <a:off x="481216" y="1412776"/>
            <a:ext cx="7886700" cy="4351338"/>
          </a:xfrm>
        </p:spPr>
        <p:txBody>
          <a:bodyPr>
            <a:normAutofit/>
          </a:bodyPr>
          <a:lstStyle/>
          <a:p>
            <a:pPr marL="0" indent="0">
              <a:lnSpc>
                <a:spcPct val="150000"/>
              </a:lnSpc>
              <a:buNone/>
            </a:pPr>
            <a:r>
              <a:rPr lang="zh-CN" altLang="en-US" sz="2800" dirty="0"/>
              <a:t>下面考虑</a:t>
            </a:r>
            <a:r>
              <a:rPr lang="en-US" altLang="zh-CN" sz="2800" dirty="0"/>
              <a:t>Ford-Fulkerson</a:t>
            </a:r>
            <a:r>
              <a:rPr lang="zh-CN" altLang="en-US" sz="2800" dirty="0"/>
              <a:t>算法的运行时间。</a:t>
            </a:r>
          </a:p>
          <a:p>
            <a:pPr>
              <a:lnSpc>
                <a:spcPct val="150000"/>
              </a:lnSpc>
            </a:pPr>
            <a:r>
              <a:rPr lang="en-US" altLang="zh-CN" sz="2800" dirty="0"/>
              <a:t>n</a:t>
            </a:r>
            <a:r>
              <a:rPr lang="zh-CN" altLang="en-US" sz="2800" dirty="0"/>
              <a:t>表示</a:t>
            </a:r>
            <a:r>
              <a:rPr lang="en-US" altLang="zh-CN" sz="2800" dirty="0"/>
              <a:t>G</a:t>
            </a:r>
            <a:r>
              <a:rPr lang="zh-CN" altLang="en-US" sz="2800" dirty="0"/>
              <a:t>中的结点数，</a:t>
            </a:r>
            <a:r>
              <a:rPr lang="en-US" altLang="zh-CN" sz="2800" dirty="0"/>
              <a:t>m</a:t>
            </a:r>
            <a:r>
              <a:rPr lang="zh-CN" altLang="en-US" sz="2800" dirty="0"/>
              <a:t>表示</a:t>
            </a:r>
            <a:r>
              <a:rPr lang="en-US" altLang="zh-CN" sz="2800" dirty="0"/>
              <a:t>G</a:t>
            </a:r>
            <a:r>
              <a:rPr lang="zh-CN" altLang="en-US" sz="2800" dirty="0"/>
              <a:t>中的边数，所有的结点至少有一条关联边，于是</a:t>
            </a:r>
            <a:r>
              <a:rPr lang="en-US" altLang="zh-CN" sz="2800" dirty="0"/>
              <a:t>m&gt;=n/2；</a:t>
            </a:r>
          </a:p>
          <a:p>
            <a:pPr>
              <a:lnSpc>
                <a:spcPct val="150000"/>
              </a:lnSpc>
            </a:pPr>
            <a:r>
              <a:rPr lang="zh-CN" altLang="en-US" sz="2800" dirty="0">
                <a:solidFill>
                  <a:srgbClr val="FF0000"/>
                </a:solidFill>
              </a:rPr>
              <a:t>算法复杂度应该是？</a:t>
            </a:r>
          </a:p>
          <a:p>
            <a:pPr>
              <a:lnSpc>
                <a:spcPct val="150000"/>
              </a:lnSpc>
            </a:pPr>
            <a:r>
              <a:rPr lang="zh-CN" altLang="en-US" sz="2800" dirty="0"/>
              <a:t>定理7.5 假设在流网络</a:t>
            </a:r>
            <a:r>
              <a:rPr lang="en-US" altLang="zh-CN" sz="2800" dirty="0"/>
              <a:t>G</a:t>
            </a:r>
            <a:r>
              <a:rPr lang="zh-CN" altLang="en-US" sz="2800" dirty="0"/>
              <a:t>中的所有容量都是整数，那么</a:t>
            </a:r>
            <a:r>
              <a:rPr lang="en-US" altLang="zh-CN" sz="2800" dirty="0"/>
              <a:t>Ford-Fulkerson</a:t>
            </a:r>
            <a:r>
              <a:rPr lang="zh-CN" altLang="en-US" sz="2800" dirty="0"/>
              <a:t>算法可以在</a:t>
            </a:r>
            <a:r>
              <a:rPr lang="en-US" altLang="zh-CN" sz="2800" dirty="0"/>
              <a:t>O(</a:t>
            </a:r>
            <a:r>
              <a:rPr lang="en-US" altLang="zh-CN" sz="2800" dirty="0" err="1"/>
              <a:t>mC</a:t>
            </a:r>
            <a:r>
              <a:rPr lang="en-US" altLang="zh-CN" sz="2800" dirty="0"/>
              <a:t>)</a:t>
            </a:r>
            <a:r>
              <a:rPr lang="zh-CN" altLang="en-US" sz="2800" dirty="0"/>
              <a:t>时间内实现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5843">
                                            <p:txEl>
                                              <p:pRg st="3" end="3"/>
                                            </p:txEl>
                                          </p:spTgt>
                                        </p:tgtEl>
                                        <p:attrNameLst>
                                          <p:attrName>style.visibility</p:attrName>
                                        </p:attrNameLst>
                                      </p:cBhvr>
                                      <p:to>
                                        <p:strVal val="visible"/>
                                      </p:to>
                                    </p:set>
                                    <p:anim calcmode="lin" valueType="num">
                                      <p:cBhvr additive="base">
                                        <p:cTn id="25" dur="500" fill="hold"/>
                                        <p:tgtEl>
                                          <p:spTgt spid="358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58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3207D8C-A448-49A5-82D1-55E7F417EAA5}"/>
              </a:ext>
            </a:extLst>
          </p:cNvPr>
          <p:cNvSpPr>
            <a:spLocks noGrp="1" noChangeArrowheads="1"/>
          </p:cNvSpPr>
          <p:nvPr>
            <p:ph type="title" idx="4294967295"/>
          </p:nvPr>
        </p:nvSpPr>
        <p:spPr>
          <a:xfrm>
            <a:off x="467544" y="136525"/>
            <a:ext cx="7886700" cy="1325563"/>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89C91E38-31F0-43B4-86BE-498EC4C95FEA}"/>
              </a:ext>
            </a:extLst>
          </p:cNvPr>
          <p:cNvSpPr>
            <a:spLocks noGrp="1"/>
          </p:cNvSpPr>
          <p:nvPr>
            <p:ph type="sldNum" sz="quarter" idx="4294967295"/>
          </p:nvPr>
        </p:nvSpPr>
        <p:spPr>
          <a:xfrm>
            <a:off x="7086600" y="6356350"/>
            <a:ext cx="2057400" cy="365125"/>
          </a:xfrm>
        </p:spPr>
        <p:txBody>
          <a:bodyPr/>
          <a:lstStyle/>
          <a:p>
            <a:fld id="{71FA4E27-92A5-4CC6-B69F-8271A6553188}" type="slidenum">
              <a:rPr lang="zh-CN" altLang="en-US"/>
              <a:pPr/>
              <a:t>48</a:t>
            </a:fld>
            <a:endParaRPr lang="en-US" altLang="zh-CN"/>
          </a:p>
        </p:txBody>
      </p:sp>
      <p:sp>
        <p:nvSpPr>
          <p:cNvPr id="36867" name="Rectangle 3">
            <a:extLst>
              <a:ext uri="{FF2B5EF4-FFF2-40B4-BE49-F238E27FC236}">
                <a16:creationId xmlns:a16="http://schemas.microsoft.com/office/drawing/2014/main" id="{D1B549D8-5C2A-41C0-BFF7-4824CEBD2362}"/>
              </a:ext>
            </a:extLst>
          </p:cNvPr>
          <p:cNvSpPr>
            <a:spLocks noGrp="1" noChangeArrowheads="1"/>
          </p:cNvSpPr>
          <p:nvPr>
            <p:ph idx="4294967295"/>
          </p:nvPr>
        </p:nvSpPr>
        <p:spPr>
          <a:xfrm>
            <a:off x="603169" y="980728"/>
            <a:ext cx="7772400" cy="4114800"/>
          </a:xfrm>
        </p:spPr>
        <p:txBody>
          <a:bodyPr>
            <a:noAutofit/>
          </a:bodyPr>
          <a:lstStyle/>
          <a:p>
            <a:pPr>
              <a:lnSpc>
                <a:spcPct val="150000"/>
              </a:lnSpc>
            </a:pPr>
            <a:r>
              <a:rPr lang="zh-CN" altLang="en-US" sz="2800" dirty="0"/>
              <a:t>证明：</a:t>
            </a:r>
          </a:p>
          <a:p>
            <a:pPr marL="0" indent="0">
              <a:lnSpc>
                <a:spcPct val="150000"/>
              </a:lnSpc>
              <a:buClr>
                <a:schemeClr val="hlink"/>
              </a:buClr>
              <a:buNone/>
            </a:pPr>
            <a:r>
              <a:rPr lang="zh-CN" altLang="en-US" sz="2800" dirty="0"/>
              <a:t>我们知道</a:t>
            </a:r>
            <a:r>
              <a:rPr lang="en-US" altLang="zh-CN" sz="2800" dirty="0"/>
              <a:t>While</a:t>
            </a:r>
            <a:r>
              <a:rPr lang="zh-CN" altLang="en-US" sz="2800" dirty="0"/>
              <a:t>循环至多在</a:t>
            </a:r>
            <a:r>
              <a:rPr lang="en-US" altLang="zh-CN" sz="2800" dirty="0"/>
              <a:t>C</a:t>
            </a:r>
            <a:r>
              <a:rPr lang="zh-CN" altLang="en-US" sz="2800" dirty="0"/>
              <a:t>次迭代后终止。于是考虑</a:t>
            </a:r>
            <a:r>
              <a:rPr lang="zh-CN" altLang="en-US" sz="2800" b="1" dirty="0"/>
              <a:t>流调整一次时需要的复杂度</a:t>
            </a:r>
            <a:r>
              <a:rPr lang="zh-CN" altLang="en-US" sz="2800" dirty="0"/>
              <a:t>：</a:t>
            </a:r>
          </a:p>
          <a:p>
            <a:pPr>
              <a:lnSpc>
                <a:spcPct val="150000"/>
              </a:lnSpc>
              <a:buClr>
                <a:schemeClr val="hlink"/>
              </a:buClr>
              <a:buFontTx/>
              <a:buChar char="•"/>
            </a:pPr>
            <a:r>
              <a:rPr lang="zh-CN" altLang="en-US" sz="2800" dirty="0"/>
              <a:t>剩余图至多有2</a:t>
            </a:r>
            <a:r>
              <a:rPr lang="en-US" altLang="zh-CN" sz="2800" dirty="0"/>
              <a:t>m</a:t>
            </a:r>
            <a:r>
              <a:rPr lang="zh-CN" altLang="en-US" sz="2800" dirty="0"/>
              <a:t>条边，为</a:t>
            </a:r>
            <a:r>
              <a:rPr lang="zh-CN" altLang="en-US" sz="2800" dirty="0">
                <a:solidFill>
                  <a:srgbClr val="FF0000"/>
                </a:solidFill>
              </a:rPr>
              <a:t>找到</a:t>
            </a:r>
            <a:r>
              <a:rPr lang="en-US" altLang="zh-CN" sz="2800" dirty="0">
                <a:solidFill>
                  <a:srgbClr val="FF0000"/>
                </a:solidFill>
              </a:rPr>
              <a:t>G</a:t>
            </a:r>
            <a:r>
              <a:rPr lang="en-US" altLang="zh-CN" sz="1600" dirty="0">
                <a:solidFill>
                  <a:srgbClr val="FF0000"/>
                </a:solidFill>
              </a:rPr>
              <a:t>f</a:t>
            </a:r>
            <a:r>
              <a:rPr lang="zh-CN" altLang="en-US" sz="2800" dirty="0">
                <a:solidFill>
                  <a:srgbClr val="FF0000"/>
                </a:solidFill>
              </a:rPr>
              <a:t>中一条</a:t>
            </a:r>
            <a:r>
              <a:rPr lang="en-US" altLang="zh-CN" sz="2800" dirty="0">
                <a:solidFill>
                  <a:srgbClr val="FF0000"/>
                </a:solidFill>
              </a:rPr>
              <a:t>s-t</a:t>
            </a:r>
            <a:r>
              <a:rPr lang="zh-CN" altLang="en-US" sz="2800" dirty="0">
                <a:solidFill>
                  <a:srgbClr val="FF0000"/>
                </a:solidFill>
              </a:rPr>
              <a:t>路径</a:t>
            </a:r>
            <a:r>
              <a:rPr lang="zh-CN" altLang="en-US" sz="2800" dirty="0"/>
              <a:t>，可以考虑宽度优先或者广度优先搜索，代价为</a:t>
            </a:r>
            <a:r>
              <a:rPr lang="en-US" altLang="zh-CN" sz="2800" dirty="0"/>
              <a:t>O(</a:t>
            </a:r>
            <a:r>
              <a:rPr lang="en-US" altLang="zh-CN" sz="2800" dirty="0" err="1"/>
              <a:t>m+n</a:t>
            </a:r>
            <a:r>
              <a:rPr lang="en-US" altLang="zh-CN" sz="2800" dirty="0"/>
              <a:t>)=O(m);</a:t>
            </a:r>
          </a:p>
          <a:p>
            <a:pPr>
              <a:lnSpc>
                <a:spcPct val="150000"/>
              </a:lnSpc>
              <a:buClr>
                <a:schemeClr val="hlink"/>
              </a:buClr>
              <a:buFontTx/>
              <a:buChar char="•"/>
            </a:pPr>
            <a:r>
              <a:rPr lang="zh-CN" altLang="en-US" sz="2800" dirty="0"/>
              <a:t>因为路径</a:t>
            </a:r>
            <a:r>
              <a:rPr lang="en-US" altLang="zh-CN" sz="2800" dirty="0"/>
              <a:t>P</a:t>
            </a:r>
            <a:r>
              <a:rPr lang="zh-CN" altLang="en-US" sz="2800" dirty="0"/>
              <a:t>至多有</a:t>
            </a:r>
            <a:r>
              <a:rPr lang="en-US" altLang="zh-CN" sz="2800" dirty="0"/>
              <a:t>n-1</a:t>
            </a:r>
            <a:r>
              <a:rPr lang="zh-CN" altLang="en-US" sz="2800" dirty="0"/>
              <a:t>条边，</a:t>
            </a:r>
            <a:r>
              <a:rPr lang="zh-CN" altLang="en-US" sz="2800" dirty="0">
                <a:solidFill>
                  <a:srgbClr val="FF0000"/>
                </a:solidFill>
              </a:rPr>
              <a:t>建立新的剩余图</a:t>
            </a:r>
            <a:r>
              <a:rPr lang="zh-CN" altLang="en-US" sz="2800" dirty="0"/>
              <a:t>需要</a:t>
            </a:r>
            <a:r>
              <a:rPr lang="en-US" altLang="zh-CN" sz="2800" dirty="0"/>
              <a:t>O(m)</a:t>
            </a:r>
            <a:r>
              <a:rPr lang="zh-CN" altLang="en-US" sz="2800" dirty="0"/>
              <a:t>时间。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anim calcmode="lin" valueType="num">
                                      <p:cBhvr additive="base">
                                        <p:cTn id="13" dur="500" fill="hold"/>
                                        <p:tgtEl>
                                          <p:spTgt spid="36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 calcmode="lin" valueType="num">
                                      <p:cBhvr additive="base">
                                        <p:cTn id="19" dur="500" fill="hold"/>
                                        <p:tgtEl>
                                          <p:spTgt spid="36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anim calcmode="lin" valueType="num">
                                      <p:cBhvr additive="base">
                                        <p:cTn id="25" dur="500" fill="hold"/>
                                        <p:tgtEl>
                                          <p:spTgt spid="368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8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75F0C54-520A-40FD-A10C-69E3F6D4CB8F}"/>
              </a:ext>
            </a:extLst>
          </p:cNvPr>
          <p:cNvSpPr>
            <a:spLocks noGrp="1" noChangeArrowheads="1"/>
          </p:cNvSpPr>
          <p:nvPr>
            <p:ph type="title" idx="4294967295"/>
          </p:nvPr>
        </p:nvSpPr>
        <p:spPr>
          <a:xfrm>
            <a:off x="467544" y="248612"/>
            <a:ext cx="7886700" cy="1325563"/>
          </a:xfrm>
        </p:spPr>
        <p:txBody>
          <a:bodyPr/>
          <a:lstStyle/>
          <a:p>
            <a:r>
              <a:rPr lang="zh-CN" altLang="en-US" dirty="0"/>
              <a:t>7.2 网络中的最大流与最小割</a:t>
            </a:r>
            <a:endParaRPr lang="en-US" altLang="zh-CN" dirty="0"/>
          </a:p>
        </p:txBody>
      </p:sp>
      <p:sp>
        <p:nvSpPr>
          <p:cNvPr id="9" name="灯片编号占位符 5">
            <a:extLst>
              <a:ext uri="{FF2B5EF4-FFF2-40B4-BE49-F238E27FC236}">
                <a16:creationId xmlns:a16="http://schemas.microsoft.com/office/drawing/2014/main" id="{CF95872F-3EFB-4BEC-A6D8-3CC2BE13CA48}"/>
              </a:ext>
            </a:extLst>
          </p:cNvPr>
          <p:cNvSpPr>
            <a:spLocks noGrp="1"/>
          </p:cNvSpPr>
          <p:nvPr>
            <p:ph type="sldNum" sz="quarter" idx="4294967295"/>
          </p:nvPr>
        </p:nvSpPr>
        <p:spPr>
          <a:xfrm>
            <a:off x="7086600" y="6356350"/>
            <a:ext cx="2057400" cy="365125"/>
          </a:xfrm>
        </p:spPr>
        <p:txBody>
          <a:bodyPr/>
          <a:lstStyle/>
          <a:p>
            <a:fld id="{5DA8D102-6CE6-4D8E-B6B3-564BB017CED7}" type="slidenum">
              <a:rPr lang="zh-CN" altLang="en-US"/>
              <a:pPr/>
              <a:t>49</a:t>
            </a:fld>
            <a:endParaRPr lang="en-US" altLang="zh-CN"/>
          </a:p>
        </p:txBody>
      </p:sp>
      <p:sp>
        <p:nvSpPr>
          <p:cNvPr id="37891" name="Rectangle 3">
            <a:extLst>
              <a:ext uri="{FF2B5EF4-FFF2-40B4-BE49-F238E27FC236}">
                <a16:creationId xmlns:a16="http://schemas.microsoft.com/office/drawing/2014/main" id="{2D2D04E8-C43C-4E04-B60C-DB186BBB4DE3}"/>
              </a:ext>
            </a:extLst>
          </p:cNvPr>
          <p:cNvSpPr>
            <a:spLocks noGrp="1" noChangeArrowheads="1"/>
          </p:cNvSpPr>
          <p:nvPr>
            <p:ph idx="4294967295"/>
          </p:nvPr>
        </p:nvSpPr>
        <p:spPr>
          <a:xfrm>
            <a:off x="552450" y="1341437"/>
            <a:ext cx="7886700" cy="4351338"/>
          </a:xfrm>
        </p:spPr>
        <p:txBody>
          <a:bodyPr>
            <a:normAutofit/>
          </a:bodyPr>
          <a:lstStyle/>
          <a:p>
            <a:pPr>
              <a:lnSpc>
                <a:spcPct val="150000"/>
              </a:lnSpc>
            </a:pPr>
            <a:r>
              <a:rPr lang="zh-CN" altLang="en-US" sz="2400" dirty="0"/>
              <a:t>任何 </a:t>
            </a:r>
            <a:r>
              <a:rPr lang="en-US" altLang="zh-CN" sz="2400" dirty="0"/>
              <a:t>s - t </a:t>
            </a:r>
            <a:r>
              <a:rPr lang="zh-CN" altLang="en-US" sz="2400" dirty="0"/>
              <a:t>流 </a:t>
            </a:r>
            <a:r>
              <a:rPr lang="en-US" altLang="zh-CN" sz="2400" dirty="0"/>
              <a:t>f </a:t>
            </a:r>
            <a:r>
              <a:rPr lang="zh-CN" altLang="en-US" sz="2400" dirty="0"/>
              <a:t>的值 </a:t>
            </a:r>
            <a:r>
              <a:rPr lang="en-US" altLang="zh-CN" sz="2400" dirty="0"/>
              <a:t>v (f) </a:t>
            </a:r>
            <a:r>
              <a:rPr lang="zh-CN" altLang="en-US" sz="2400" dirty="0"/>
              <a:t>至多是</a:t>
            </a:r>
            <a:r>
              <a:rPr lang="en-US" altLang="zh-CN" sz="2400" dirty="0"/>
              <a:t>C</a:t>
            </a:r>
            <a:r>
              <a:rPr lang="zh-CN" altLang="en-US" sz="2400" dirty="0"/>
              <a:t>：</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使用割的概念来发展一个更一般的手段来设置最大流值的上界</a:t>
            </a:r>
            <a:r>
              <a:rPr lang="en-US" altLang="zh-CN" sz="2000" b="0" i="0" dirty="0">
                <a:effectLst/>
                <a:latin typeface="Inter"/>
              </a:rPr>
              <a:t>.</a:t>
            </a:r>
          </a:p>
          <a:p>
            <a:pPr>
              <a:lnSpc>
                <a:spcPct val="150000"/>
              </a:lnSpc>
            </a:pPr>
            <a:r>
              <a:rPr lang="zh-CN" altLang="en-US" sz="2400" dirty="0"/>
              <a:t>把这个图的结点分成两个集合，</a:t>
            </a:r>
            <a:r>
              <a:rPr lang="en-US" altLang="zh-CN" sz="2400" dirty="0"/>
              <a:t>A </a:t>
            </a:r>
            <a:r>
              <a:rPr lang="zh-CN" altLang="en-US" sz="2400" dirty="0"/>
              <a:t>与 </a:t>
            </a:r>
            <a:r>
              <a:rPr lang="en-US" altLang="zh-CN" sz="2400" dirty="0"/>
              <a:t>B</a:t>
            </a:r>
            <a:r>
              <a:rPr lang="zh-CN" altLang="en-US" sz="2400" dirty="0"/>
              <a:t>，使得</a:t>
            </a:r>
          </a:p>
        </p:txBody>
      </p:sp>
      <p:graphicFrame>
        <p:nvGraphicFramePr>
          <p:cNvPr id="2" name="Object 4">
            <a:extLst>
              <a:ext uri="{FF2B5EF4-FFF2-40B4-BE49-F238E27FC236}">
                <a16:creationId xmlns:a16="http://schemas.microsoft.com/office/drawing/2014/main" id="{E8DA59F6-7A9C-3042-3F3E-DACEEE51C747}"/>
              </a:ext>
            </a:extLst>
          </p:cNvPr>
          <p:cNvGraphicFramePr>
            <a:graphicFrameLocks noChangeAspect="1"/>
          </p:cNvGraphicFramePr>
          <p:nvPr>
            <p:extLst>
              <p:ext uri="{D42A27DB-BD31-4B8C-83A1-F6EECF244321}">
                <p14:modId xmlns:p14="http://schemas.microsoft.com/office/powerpoint/2010/main" val="2344305783"/>
              </p:ext>
            </p:extLst>
          </p:nvPr>
        </p:nvGraphicFramePr>
        <p:xfrm>
          <a:off x="2555776" y="2364268"/>
          <a:ext cx="3190875" cy="846138"/>
        </p:xfrm>
        <a:graphic>
          <a:graphicData uri="http://schemas.openxmlformats.org/presentationml/2006/ole">
            <mc:AlternateContent xmlns:mc="http://schemas.openxmlformats.org/markup-compatibility/2006">
              <mc:Choice xmlns:v="urn:schemas-microsoft-com:vml" Requires="v">
                <p:oleObj name="Equation" r:id="rId3" imgW="1244520" imgH="355320" progId="Equation.3">
                  <p:embed/>
                </p:oleObj>
              </mc:Choice>
              <mc:Fallback>
                <p:oleObj name="Equation" r:id="rId3" imgW="1244520" imgH="355320" progId="Equation.3">
                  <p:embed/>
                  <p:pic>
                    <p:nvPicPr>
                      <p:cNvPr id="34820" name="Object 4">
                        <a:extLst>
                          <a:ext uri="{FF2B5EF4-FFF2-40B4-BE49-F238E27FC236}">
                            <a16:creationId xmlns:a16="http://schemas.microsoft.com/office/drawing/2014/main" id="{F9E56390-E3BB-4070-A9F6-A67D9E0D4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2364268"/>
                        <a:ext cx="3190875"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a:extLst>
              <a:ext uri="{FF2B5EF4-FFF2-40B4-BE49-F238E27FC236}">
                <a16:creationId xmlns:a16="http://schemas.microsoft.com/office/drawing/2014/main" id="{48794C4F-6647-70CD-4CF6-8B0A667D8EFA}"/>
              </a:ext>
            </a:extLst>
          </p:cNvPr>
          <p:cNvGraphicFramePr>
            <a:graphicFrameLocks noChangeAspect="1"/>
          </p:cNvGraphicFramePr>
          <p:nvPr>
            <p:extLst>
              <p:ext uri="{D42A27DB-BD31-4B8C-83A1-F6EECF244321}">
                <p14:modId xmlns:p14="http://schemas.microsoft.com/office/powerpoint/2010/main" val="3390886480"/>
              </p:ext>
            </p:extLst>
          </p:nvPr>
        </p:nvGraphicFramePr>
        <p:xfrm>
          <a:off x="3563888" y="5282564"/>
          <a:ext cx="1826444" cy="522700"/>
        </p:xfrm>
        <a:graphic>
          <a:graphicData uri="http://schemas.openxmlformats.org/presentationml/2006/ole">
            <mc:AlternateContent xmlns:mc="http://schemas.openxmlformats.org/markup-compatibility/2006">
              <mc:Choice xmlns:v="urn:schemas-microsoft-com:vml" Requires="v">
                <p:oleObj name="Equation" r:id="rId5" imgW="711000" imgH="203040" progId="Equation.3">
                  <p:embed/>
                </p:oleObj>
              </mc:Choice>
              <mc:Fallback>
                <p:oleObj name="Equation" r:id="rId5" imgW="711000" imgH="203040" progId="Equation.3">
                  <p:embed/>
                  <p:pic>
                    <p:nvPicPr>
                      <p:cNvPr id="37892" name="Object 4">
                        <a:extLst>
                          <a:ext uri="{FF2B5EF4-FFF2-40B4-BE49-F238E27FC236}">
                            <a16:creationId xmlns:a16="http://schemas.microsoft.com/office/drawing/2014/main" id="{DE1D24EE-16FE-AB64-D6E3-BAC5A38C0D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5282564"/>
                        <a:ext cx="1826444" cy="522700"/>
                      </a:xfrm>
                      <a:prstGeom prst="rect">
                        <a:avLst/>
                      </a:prstGeom>
                      <a:noFill/>
                      <a:ln>
                        <a:noFill/>
                      </a:ln>
                      <a:effec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D339CE0-9F4C-4AB3-91E6-BB3419F3FADF}"/>
              </a:ext>
            </a:extLst>
          </p:cNvPr>
          <p:cNvSpPr>
            <a:spLocks noGrp="1" noChangeArrowheads="1"/>
          </p:cNvSpPr>
          <p:nvPr>
            <p:ph type="title" idx="4294967295"/>
          </p:nvPr>
        </p:nvSpPr>
        <p:spPr>
          <a:xfrm>
            <a:off x="539552" y="365125"/>
            <a:ext cx="7886700" cy="1325563"/>
          </a:xfrm>
        </p:spPr>
        <p:txBody>
          <a:bodyPr/>
          <a:lstStyle/>
          <a:p>
            <a:pPr>
              <a:lnSpc>
                <a:spcPct val="150000"/>
              </a:lnSpc>
            </a:pPr>
            <a:r>
              <a:rPr lang="zh-CN" altLang="en-US" dirty="0"/>
              <a:t>网络流</a:t>
            </a:r>
          </a:p>
        </p:txBody>
      </p:sp>
      <p:sp>
        <p:nvSpPr>
          <p:cNvPr id="6" name="灯片编号占位符 5">
            <a:extLst>
              <a:ext uri="{FF2B5EF4-FFF2-40B4-BE49-F238E27FC236}">
                <a16:creationId xmlns:a16="http://schemas.microsoft.com/office/drawing/2014/main" id="{C88C3FB5-8856-498A-A77C-35806E71FB9B}"/>
              </a:ext>
            </a:extLst>
          </p:cNvPr>
          <p:cNvSpPr>
            <a:spLocks noGrp="1"/>
          </p:cNvSpPr>
          <p:nvPr>
            <p:ph type="sldNum" sz="quarter" idx="4294967295"/>
          </p:nvPr>
        </p:nvSpPr>
        <p:spPr>
          <a:xfrm>
            <a:off x="7626152" y="6356350"/>
            <a:ext cx="2057400" cy="365125"/>
          </a:xfrm>
        </p:spPr>
        <p:txBody>
          <a:bodyPr/>
          <a:lstStyle/>
          <a:p>
            <a:pPr>
              <a:lnSpc>
                <a:spcPct val="150000"/>
              </a:lnSpc>
            </a:pPr>
            <a:fld id="{F4A4B79E-9A41-4D4C-9AA4-37DAC99BE1FC}" type="slidenum">
              <a:rPr lang="zh-CN" altLang="en-US"/>
              <a:pPr>
                <a:lnSpc>
                  <a:spcPct val="150000"/>
                </a:lnSpc>
              </a:pPr>
              <a:t>5</a:t>
            </a:fld>
            <a:endParaRPr lang="en-US" altLang="zh-CN"/>
          </a:p>
        </p:txBody>
      </p:sp>
      <p:sp>
        <p:nvSpPr>
          <p:cNvPr id="10243" name="Rectangle 3">
            <a:extLst>
              <a:ext uri="{FF2B5EF4-FFF2-40B4-BE49-F238E27FC236}">
                <a16:creationId xmlns:a16="http://schemas.microsoft.com/office/drawing/2014/main" id="{059A1503-4BAB-4797-9C69-3891B7D1761F}"/>
              </a:ext>
            </a:extLst>
          </p:cNvPr>
          <p:cNvSpPr>
            <a:spLocks noGrp="1" noChangeArrowheads="1"/>
          </p:cNvSpPr>
          <p:nvPr>
            <p:ph idx="4294967295"/>
          </p:nvPr>
        </p:nvSpPr>
        <p:spPr>
          <a:xfrm>
            <a:off x="539552" y="1825625"/>
            <a:ext cx="7886700" cy="4351338"/>
          </a:xfrm>
        </p:spPr>
        <p:txBody>
          <a:bodyPr>
            <a:normAutofit/>
          </a:bodyPr>
          <a:lstStyle/>
          <a:p>
            <a:pPr>
              <a:lnSpc>
                <a:spcPct val="150000"/>
              </a:lnSpc>
            </a:pPr>
            <a:r>
              <a:rPr lang="zh-CN" altLang="en-US" sz="2800" dirty="0"/>
              <a:t>研究网络流问题的</a:t>
            </a:r>
            <a:r>
              <a:rPr lang="zh-CN" altLang="en-US" sz="2800" b="1" dirty="0"/>
              <a:t>原始动力</a:t>
            </a:r>
            <a:r>
              <a:rPr lang="zh-CN" altLang="en-US" sz="2800" dirty="0"/>
              <a:t>来自于网络的交通问题</a:t>
            </a:r>
          </a:p>
          <a:p>
            <a:pPr>
              <a:lnSpc>
                <a:spcPct val="150000"/>
              </a:lnSpc>
            </a:pPr>
            <a:r>
              <a:rPr lang="zh-CN" altLang="en-US" sz="2800" dirty="0"/>
              <a:t>当前解密的美国空军报告：提到了最小割应用的初始动机与前苏联铁路线地图相关。</a:t>
            </a:r>
            <a:endParaRPr lang="en-US" altLang="zh-CN"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A9749-D879-1913-FD54-92FEC5F829D5}"/>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F6C3943E-80CC-2320-65B9-F4063AF7856A}"/>
              </a:ext>
            </a:extLst>
          </p:cNvPr>
          <p:cNvSpPr>
            <a:spLocks noGrp="1" noChangeArrowheads="1"/>
          </p:cNvSpPr>
          <p:nvPr>
            <p:ph type="title" idx="4294967295"/>
          </p:nvPr>
        </p:nvSpPr>
        <p:spPr>
          <a:xfrm>
            <a:off x="467544" y="248612"/>
            <a:ext cx="7886700" cy="1325563"/>
          </a:xfrm>
        </p:spPr>
        <p:txBody>
          <a:bodyPr/>
          <a:lstStyle/>
          <a:p>
            <a:r>
              <a:rPr lang="zh-CN" altLang="en-US" dirty="0"/>
              <a:t>7.2 网络中的最大流与最小割</a:t>
            </a:r>
            <a:endParaRPr lang="en-US" altLang="zh-CN" dirty="0"/>
          </a:p>
        </p:txBody>
      </p:sp>
      <p:sp>
        <p:nvSpPr>
          <p:cNvPr id="9" name="灯片编号占位符 5">
            <a:extLst>
              <a:ext uri="{FF2B5EF4-FFF2-40B4-BE49-F238E27FC236}">
                <a16:creationId xmlns:a16="http://schemas.microsoft.com/office/drawing/2014/main" id="{4A180F7E-2070-2BE5-D8D8-2EB2FAC29177}"/>
              </a:ext>
            </a:extLst>
          </p:cNvPr>
          <p:cNvSpPr>
            <a:spLocks noGrp="1"/>
          </p:cNvSpPr>
          <p:nvPr>
            <p:ph type="sldNum" sz="quarter" idx="4294967295"/>
          </p:nvPr>
        </p:nvSpPr>
        <p:spPr>
          <a:xfrm>
            <a:off x="7086600" y="6356350"/>
            <a:ext cx="2057400" cy="365125"/>
          </a:xfrm>
        </p:spPr>
        <p:txBody>
          <a:bodyPr/>
          <a:lstStyle/>
          <a:p>
            <a:fld id="{5DA8D102-6CE6-4D8E-B6B3-564BB017CED7}" type="slidenum">
              <a:rPr lang="zh-CN" altLang="en-US"/>
              <a:pPr/>
              <a:t>50</a:t>
            </a:fld>
            <a:endParaRPr lang="en-US" altLang="zh-CN"/>
          </a:p>
        </p:txBody>
      </p:sp>
      <p:sp>
        <p:nvSpPr>
          <p:cNvPr id="37891" name="Rectangle 3">
            <a:extLst>
              <a:ext uri="{FF2B5EF4-FFF2-40B4-BE49-F238E27FC236}">
                <a16:creationId xmlns:a16="http://schemas.microsoft.com/office/drawing/2014/main" id="{F9AF9ED7-FEE9-E649-EF06-909EE5FA6031}"/>
              </a:ext>
            </a:extLst>
          </p:cNvPr>
          <p:cNvSpPr>
            <a:spLocks noGrp="1" noChangeArrowheads="1"/>
          </p:cNvSpPr>
          <p:nvPr>
            <p:ph idx="4294967295"/>
          </p:nvPr>
        </p:nvSpPr>
        <p:spPr>
          <a:xfrm>
            <a:off x="552450" y="1341437"/>
            <a:ext cx="7886700" cy="4351338"/>
          </a:xfrm>
        </p:spPr>
        <p:txBody>
          <a:bodyPr>
            <a:normAutofit/>
          </a:bodyPr>
          <a:lstStyle/>
          <a:p>
            <a:pPr algn="just">
              <a:lnSpc>
                <a:spcPct val="150000"/>
              </a:lnSpc>
            </a:pPr>
            <a:r>
              <a:rPr lang="zh-CN" altLang="en-US" sz="2400" dirty="0"/>
              <a:t>我们说一个</a:t>
            </a:r>
            <a:r>
              <a:rPr lang="en-US" altLang="zh-CN" sz="2400" dirty="0"/>
              <a:t>s-t</a:t>
            </a:r>
            <a:r>
              <a:rPr lang="zh-CN" altLang="en-US" sz="2400" dirty="0">
                <a:solidFill>
                  <a:schemeClr val="hlink"/>
                </a:solidFill>
              </a:rPr>
              <a:t>割是结点集合</a:t>
            </a:r>
            <a:r>
              <a:rPr lang="en-US" altLang="zh-CN" sz="2400" dirty="0">
                <a:solidFill>
                  <a:schemeClr val="hlink"/>
                </a:solidFill>
              </a:rPr>
              <a:t>V</a:t>
            </a:r>
            <a:r>
              <a:rPr lang="zh-CN" altLang="en-US" sz="2400" dirty="0">
                <a:solidFill>
                  <a:schemeClr val="hlink"/>
                </a:solidFill>
              </a:rPr>
              <a:t>的一个划分(</a:t>
            </a:r>
            <a:r>
              <a:rPr lang="en-US" altLang="zh-CN" sz="2400" dirty="0">
                <a:solidFill>
                  <a:schemeClr val="hlink"/>
                </a:solidFill>
              </a:rPr>
              <a:t>A,B)，</a:t>
            </a:r>
            <a:r>
              <a:rPr lang="zh-CN" altLang="en-US" sz="2400" dirty="0"/>
              <a:t>使得                        . 一个割(</a:t>
            </a:r>
            <a:r>
              <a:rPr lang="en-US" altLang="zh-CN" sz="2400" dirty="0"/>
              <a:t>A,B)</a:t>
            </a:r>
            <a:r>
              <a:rPr lang="zh-CN" altLang="en-US" sz="2400" dirty="0"/>
              <a:t>的</a:t>
            </a:r>
            <a:r>
              <a:rPr lang="zh-CN" altLang="en-US" sz="2400" dirty="0">
                <a:solidFill>
                  <a:schemeClr val="hlink"/>
                </a:solidFill>
              </a:rPr>
              <a:t>容量</a:t>
            </a:r>
            <a:r>
              <a:rPr lang="zh-CN" altLang="en-US" sz="2400" dirty="0"/>
              <a:t>记为</a:t>
            </a:r>
            <a:r>
              <a:rPr lang="en-US" altLang="zh-CN" sz="2400" dirty="0"/>
              <a:t>c(A,B). </a:t>
            </a:r>
            <a:r>
              <a:rPr lang="zh-CN" altLang="en-US" sz="2400" dirty="0"/>
              <a:t>也就是</a:t>
            </a:r>
            <a:r>
              <a:rPr lang="zh-CN" altLang="en-US" sz="2400" b="1" dirty="0">
                <a:solidFill>
                  <a:schemeClr val="accent4"/>
                </a:solidFill>
              </a:rPr>
              <a:t>从</a:t>
            </a:r>
            <a:r>
              <a:rPr lang="en-US" altLang="zh-CN" sz="2400" b="1" dirty="0">
                <a:solidFill>
                  <a:schemeClr val="accent4"/>
                </a:solidFill>
              </a:rPr>
              <a:t>A</a:t>
            </a:r>
            <a:r>
              <a:rPr lang="zh-CN" altLang="en-US" sz="2400" b="1" dirty="0">
                <a:solidFill>
                  <a:schemeClr val="accent4"/>
                </a:solidFill>
              </a:rPr>
              <a:t>出来的所有边的容量之和</a:t>
            </a:r>
            <a:r>
              <a:rPr lang="zh-CN" altLang="en-US" sz="2400" dirty="0"/>
              <a:t>。</a:t>
            </a:r>
          </a:p>
        </p:txBody>
      </p:sp>
      <p:graphicFrame>
        <p:nvGraphicFramePr>
          <p:cNvPr id="37892" name="Object 4">
            <a:extLst>
              <a:ext uri="{FF2B5EF4-FFF2-40B4-BE49-F238E27FC236}">
                <a16:creationId xmlns:a16="http://schemas.microsoft.com/office/drawing/2014/main" id="{DE1D24EE-16FE-AB64-D6E3-BAC5A38C0D10}"/>
              </a:ext>
            </a:extLst>
          </p:cNvPr>
          <p:cNvGraphicFramePr>
            <a:graphicFrameLocks noChangeAspect="1"/>
          </p:cNvGraphicFramePr>
          <p:nvPr/>
        </p:nvGraphicFramePr>
        <p:xfrm>
          <a:off x="1219200" y="2049943"/>
          <a:ext cx="1447800" cy="414338"/>
        </p:xfrm>
        <a:graphic>
          <a:graphicData uri="http://schemas.openxmlformats.org/presentationml/2006/ole">
            <mc:AlternateContent xmlns:mc="http://schemas.openxmlformats.org/markup-compatibility/2006">
              <mc:Choice xmlns:v="urn:schemas-microsoft-com:vml" Requires="v">
                <p:oleObj name="Equation" r:id="rId3" imgW="711000" imgH="203040" progId="Equation.3">
                  <p:embed/>
                </p:oleObj>
              </mc:Choice>
              <mc:Fallback>
                <p:oleObj name="Equation" r:id="rId3" imgW="711000" imgH="203040" progId="Equation.3">
                  <p:embed/>
                  <p:pic>
                    <p:nvPicPr>
                      <p:cNvPr id="37892" name="Object 4">
                        <a:extLst>
                          <a:ext uri="{FF2B5EF4-FFF2-40B4-BE49-F238E27FC236}">
                            <a16:creationId xmlns:a16="http://schemas.microsoft.com/office/drawing/2014/main" id="{A45F548B-2B85-4A73-9055-5C89C3DB5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049943"/>
                        <a:ext cx="14478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7893" name="Picture 5">
            <a:extLst>
              <a:ext uri="{FF2B5EF4-FFF2-40B4-BE49-F238E27FC236}">
                <a16:creationId xmlns:a16="http://schemas.microsoft.com/office/drawing/2014/main" id="{088BDE16-B0A9-E971-293B-B39F1ECCE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137358"/>
            <a:ext cx="8685089" cy="3648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4" name="Text Box 6">
            <a:extLst>
              <a:ext uri="{FF2B5EF4-FFF2-40B4-BE49-F238E27FC236}">
                <a16:creationId xmlns:a16="http://schemas.microsoft.com/office/drawing/2014/main" id="{68C2DFDD-D323-550A-6656-8632693BFD21}"/>
              </a:ext>
            </a:extLst>
          </p:cNvPr>
          <p:cNvSpPr txBox="1">
            <a:spLocks noChangeArrowheads="1"/>
          </p:cNvSpPr>
          <p:nvPr/>
        </p:nvSpPr>
        <p:spPr bwMode="auto">
          <a:xfrm>
            <a:off x="7143750" y="378904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en-US" altLang="zh-CN" sz="2400" dirty="0">
                <a:latin typeface="Tahoma" panose="020B0604030504040204" pitchFamily="34" charset="0"/>
              </a:rPr>
              <a:t>A={s}</a:t>
            </a:r>
          </a:p>
        </p:txBody>
      </p:sp>
    </p:spTree>
    <p:extLst>
      <p:ext uri="{BB962C8B-B14F-4D97-AF65-F5344CB8AC3E}">
        <p14:creationId xmlns:p14="http://schemas.microsoft.com/office/powerpoint/2010/main" val="487740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65B9228-E32C-447B-8111-0FC8EF4BE2A9}"/>
              </a:ext>
            </a:extLst>
          </p:cNvPr>
          <p:cNvSpPr>
            <a:spLocks noGrp="1" noChangeArrowheads="1"/>
          </p:cNvSpPr>
          <p:nvPr>
            <p:ph type="title" idx="4294967295"/>
          </p:nvPr>
        </p:nvSpPr>
        <p:spPr>
          <a:xfrm>
            <a:off x="467544" y="136525"/>
            <a:ext cx="7886700" cy="1325563"/>
          </a:xfrm>
        </p:spPr>
        <p:txBody>
          <a:bodyPr/>
          <a:lstStyle/>
          <a:p>
            <a:r>
              <a:rPr lang="zh-CN" altLang="en-US" dirty="0"/>
              <a:t>最大流与最小割</a:t>
            </a:r>
          </a:p>
        </p:txBody>
      </p:sp>
      <p:sp>
        <p:nvSpPr>
          <p:cNvPr id="7" name="灯片编号占位符 5">
            <a:extLst>
              <a:ext uri="{FF2B5EF4-FFF2-40B4-BE49-F238E27FC236}">
                <a16:creationId xmlns:a16="http://schemas.microsoft.com/office/drawing/2014/main" id="{FF9A30B0-CE3F-4F1A-9E53-8E87CF19CAA6}"/>
              </a:ext>
            </a:extLst>
          </p:cNvPr>
          <p:cNvSpPr>
            <a:spLocks noGrp="1"/>
          </p:cNvSpPr>
          <p:nvPr>
            <p:ph type="sldNum" sz="quarter" idx="4294967295"/>
          </p:nvPr>
        </p:nvSpPr>
        <p:spPr>
          <a:xfrm>
            <a:off x="7086600" y="6356350"/>
            <a:ext cx="2057400" cy="365125"/>
          </a:xfrm>
        </p:spPr>
        <p:txBody>
          <a:bodyPr/>
          <a:lstStyle/>
          <a:p>
            <a:fld id="{66688F82-5F58-43AC-AE1D-E17A676D94D3}" type="slidenum">
              <a:rPr lang="zh-CN" altLang="en-US"/>
              <a:pPr/>
              <a:t>51</a:t>
            </a:fld>
            <a:endParaRPr lang="en-US" altLang="zh-CN"/>
          </a:p>
        </p:txBody>
      </p:sp>
      <p:pic>
        <p:nvPicPr>
          <p:cNvPr id="39939" name="Picture 3">
            <a:extLst>
              <a:ext uri="{FF2B5EF4-FFF2-40B4-BE49-F238E27FC236}">
                <a16:creationId xmlns:a16="http://schemas.microsoft.com/office/drawing/2014/main" id="{9F2370CC-2C9E-4073-8330-09DB88CFA9D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67544" y="2039084"/>
            <a:ext cx="8500077" cy="4499828"/>
          </a:xfrm>
        </p:spPr>
      </p:pic>
      <p:sp>
        <p:nvSpPr>
          <p:cNvPr id="39940" name="Text Box 4">
            <a:extLst>
              <a:ext uri="{FF2B5EF4-FFF2-40B4-BE49-F238E27FC236}">
                <a16:creationId xmlns:a16="http://schemas.microsoft.com/office/drawing/2014/main" id="{FAD535B1-B739-4A0E-B6C7-973A6C9A47D5}"/>
              </a:ext>
            </a:extLst>
          </p:cNvPr>
          <p:cNvSpPr txBox="1">
            <a:spLocks noChangeArrowheads="1"/>
          </p:cNvSpPr>
          <p:nvPr/>
        </p:nvSpPr>
        <p:spPr bwMode="auto">
          <a:xfrm>
            <a:off x="765284" y="1416051"/>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400" dirty="0">
                <a:latin typeface="Tahoma" panose="020B0604030504040204" pitchFamily="34" charset="0"/>
              </a:rPr>
              <a:t>另外一种割的划分：</a:t>
            </a:r>
            <a:r>
              <a:rPr kumimoji="1" lang="en-US" altLang="zh-CN" sz="2400" dirty="0">
                <a:latin typeface="Tahoma" panose="020B0604030504040204" pitchFamily="34" charset="0"/>
              </a:rPr>
              <a:t>A={s,2,3,4}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7521993-BD2C-4A1D-86E8-9733AAD5B7A1}"/>
              </a:ext>
            </a:extLst>
          </p:cNvPr>
          <p:cNvSpPr>
            <a:spLocks noGrp="1" noChangeArrowheads="1"/>
          </p:cNvSpPr>
          <p:nvPr>
            <p:ph type="title" idx="4294967295"/>
          </p:nvPr>
        </p:nvSpPr>
        <p:spPr>
          <a:xfrm>
            <a:off x="609600" y="190500"/>
            <a:ext cx="7886700" cy="1325563"/>
          </a:xfrm>
        </p:spPr>
        <p:txBody>
          <a:bodyPr/>
          <a:lstStyle/>
          <a:p>
            <a:r>
              <a:rPr lang="zh-CN" altLang="en-US" dirty="0"/>
              <a:t>最大流与最小割</a:t>
            </a:r>
          </a:p>
        </p:txBody>
      </p:sp>
      <p:sp>
        <p:nvSpPr>
          <p:cNvPr id="7" name="灯片编号占位符 5">
            <a:extLst>
              <a:ext uri="{FF2B5EF4-FFF2-40B4-BE49-F238E27FC236}">
                <a16:creationId xmlns:a16="http://schemas.microsoft.com/office/drawing/2014/main" id="{CABC86B8-0B0F-4382-AB6C-E21573705AEF}"/>
              </a:ext>
            </a:extLst>
          </p:cNvPr>
          <p:cNvSpPr>
            <a:spLocks noGrp="1"/>
          </p:cNvSpPr>
          <p:nvPr>
            <p:ph type="sldNum" sz="quarter" idx="4294967295"/>
          </p:nvPr>
        </p:nvSpPr>
        <p:spPr>
          <a:xfrm>
            <a:off x="7086600" y="6356350"/>
            <a:ext cx="2057400" cy="365125"/>
          </a:xfrm>
        </p:spPr>
        <p:txBody>
          <a:bodyPr/>
          <a:lstStyle/>
          <a:p>
            <a:fld id="{C997714A-5792-4465-BE35-B9FE471512BB}" type="slidenum">
              <a:rPr lang="zh-CN" altLang="en-US"/>
              <a:pPr/>
              <a:t>52</a:t>
            </a:fld>
            <a:endParaRPr lang="en-US" altLang="zh-CN"/>
          </a:p>
        </p:txBody>
      </p:sp>
      <p:sp>
        <p:nvSpPr>
          <p:cNvPr id="40963" name="Rectangle 3">
            <a:extLst>
              <a:ext uri="{FF2B5EF4-FFF2-40B4-BE49-F238E27FC236}">
                <a16:creationId xmlns:a16="http://schemas.microsoft.com/office/drawing/2014/main" id="{C78885E6-8D77-40FF-B4F9-37AF3512A06B}"/>
              </a:ext>
            </a:extLst>
          </p:cNvPr>
          <p:cNvSpPr>
            <a:spLocks noGrp="1" noChangeArrowheads="1"/>
          </p:cNvSpPr>
          <p:nvPr>
            <p:ph idx="4294967295"/>
          </p:nvPr>
        </p:nvSpPr>
        <p:spPr>
          <a:xfrm>
            <a:off x="647760" y="1052736"/>
            <a:ext cx="7886700" cy="4351338"/>
          </a:xfrm>
        </p:spPr>
        <p:txBody>
          <a:bodyPr>
            <a:normAutofit/>
          </a:bodyPr>
          <a:lstStyle/>
          <a:p>
            <a:pPr marL="0" indent="0">
              <a:lnSpc>
                <a:spcPct val="150000"/>
              </a:lnSpc>
              <a:buNone/>
            </a:pPr>
            <a:r>
              <a:rPr lang="zh-CN" altLang="en-US" sz="2400" b="1" dirty="0"/>
              <a:t>最小</a:t>
            </a:r>
            <a:r>
              <a:rPr lang="en-US" altLang="zh-CN" sz="2400" b="1" dirty="0"/>
              <a:t>s-t</a:t>
            </a:r>
            <a:r>
              <a:rPr lang="zh-CN" altLang="en-US" sz="2400" b="1" dirty="0"/>
              <a:t>割问题</a:t>
            </a:r>
            <a:r>
              <a:rPr lang="zh-CN" altLang="en-US" sz="2400" dirty="0"/>
              <a:t>：</a:t>
            </a:r>
          </a:p>
          <a:p>
            <a:pPr>
              <a:lnSpc>
                <a:spcPct val="150000"/>
              </a:lnSpc>
            </a:pPr>
            <a:r>
              <a:rPr lang="zh-CN" altLang="en-US" sz="2400" dirty="0"/>
              <a:t>寻找一个最小容量的</a:t>
            </a:r>
            <a:r>
              <a:rPr lang="en-US" altLang="zh-CN" sz="2400" dirty="0"/>
              <a:t> s-t </a:t>
            </a:r>
            <a:r>
              <a:rPr lang="zh-CN" altLang="en-US" sz="2400" dirty="0"/>
              <a:t>割.</a:t>
            </a:r>
          </a:p>
          <a:p>
            <a:pPr>
              <a:lnSpc>
                <a:spcPct val="150000"/>
              </a:lnSpc>
            </a:pPr>
            <a:endParaRPr lang="zh-CN" altLang="en-US" sz="2400" dirty="0"/>
          </a:p>
        </p:txBody>
      </p:sp>
      <p:pic>
        <p:nvPicPr>
          <p:cNvPr id="40964" name="Picture 4">
            <a:extLst>
              <a:ext uri="{FF2B5EF4-FFF2-40B4-BE49-F238E27FC236}">
                <a16:creationId xmlns:a16="http://schemas.microsoft.com/office/drawing/2014/main" id="{50B2022C-799E-4910-8AF0-C8200AB34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9" y="2628435"/>
            <a:ext cx="9163619" cy="390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0-#ppt_w/2"/>
                                          </p:val>
                                        </p:tav>
                                        <p:tav tm="100000">
                                          <p:val>
                                            <p:strVal val="#ppt_x"/>
                                          </p:val>
                                        </p:tav>
                                      </p:tavLst>
                                    </p:anim>
                                    <p:anim calcmode="lin" valueType="num">
                                      <p:cBhvr additive="base">
                                        <p:cTn id="8" dur="500" fill="hold"/>
                                        <p:tgtEl>
                                          <p:spTgt spid="409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5C09CBD-02F6-4174-93FF-A6F9EFA49B70}"/>
              </a:ext>
            </a:extLst>
          </p:cNvPr>
          <p:cNvSpPr>
            <a:spLocks noGrp="1" noChangeArrowheads="1"/>
          </p:cNvSpPr>
          <p:nvPr>
            <p:ph type="title" idx="4294967295"/>
          </p:nvPr>
        </p:nvSpPr>
        <p:spPr>
          <a:xfrm>
            <a:off x="395536" y="195262"/>
            <a:ext cx="7886700" cy="1325563"/>
          </a:xfrm>
        </p:spPr>
        <p:txBody>
          <a:bodyPr/>
          <a:lstStyle/>
          <a:p>
            <a:r>
              <a:rPr lang="zh-CN" altLang="en-US" dirty="0"/>
              <a:t>最大流与最小割</a:t>
            </a:r>
          </a:p>
        </p:txBody>
      </p:sp>
      <p:sp>
        <p:nvSpPr>
          <p:cNvPr id="10" name="灯片编号占位符 5">
            <a:extLst>
              <a:ext uri="{FF2B5EF4-FFF2-40B4-BE49-F238E27FC236}">
                <a16:creationId xmlns:a16="http://schemas.microsoft.com/office/drawing/2014/main" id="{2BA2A078-D585-4B90-8AB1-E3C88C3207AB}"/>
              </a:ext>
            </a:extLst>
          </p:cNvPr>
          <p:cNvSpPr>
            <a:spLocks noGrp="1"/>
          </p:cNvSpPr>
          <p:nvPr>
            <p:ph type="sldNum" sz="quarter" idx="4294967295"/>
          </p:nvPr>
        </p:nvSpPr>
        <p:spPr>
          <a:xfrm>
            <a:off x="7086600" y="6356350"/>
            <a:ext cx="2057400" cy="365125"/>
          </a:xfrm>
        </p:spPr>
        <p:txBody>
          <a:bodyPr/>
          <a:lstStyle/>
          <a:p>
            <a:fld id="{84D42D89-3096-4BCF-8BBF-2DCC8B48628F}" type="slidenum">
              <a:rPr lang="zh-CN" altLang="en-US"/>
              <a:pPr/>
              <a:t>53</a:t>
            </a:fld>
            <a:endParaRPr lang="en-US" altLang="zh-CN"/>
          </a:p>
        </p:txBody>
      </p:sp>
      <p:sp>
        <p:nvSpPr>
          <p:cNvPr id="41987" name="Rectangle 3">
            <a:extLst>
              <a:ext uri="{FF2B5EF4-FFF2-40B4-BE49-F238E27FC236}">
                <a16:creationId xmlns:a16="http://schemas.microsoft.com/office/drawing/2014/main" id="{7C847082-35E9-43A1-AD47-448E4D2DBF51}"/>
              </a:ext>
            </a:extLst>
          </p:cNvPr>
          <p:cNvSpPr>
            <a:spLocks noGrp="1" noChangeArrowheads="1"/>
          </p:cNvSpPr>
          <p:nvPr>
            <p:ph idx="4294967295"/>
          </p:nvPr>
        </p:nvSpPr>
        <p:spPr>
          <a:xfrm>
            <a:off x="422355" y="1366125"/>
            <a:ext cx="7886700" cy="4351338"/>
          </a:xfrm>
        </p:spPr>
        <p:txBody>
          <a:bodyPr>
            <a:normAutofit/>
          </a:bodyPr>
          <a:lstStyle/>
          <a:p>
            <a:r>
              <a:rPr lang="zh-CN" altLang="en-US" sz="2400" dirty="0"/>
              <a:t>割提供了流值上的上界</a:t>
            </a:r>
          </a:p>
          <a:p>
            <a:r>
              <a:rPr lang="zh-CN" altLang="en-US" sz="2400" dirty="0"/>
              <a:t>定理7.6 令</a:t>
            </a:r>
            <a:r>
              <a:rPr lang="en-US" altLang="zh-CN" sz="2400" dirty="0"/>
              <a:t>f</a:t>
            </a:r>
            <a:r>
              <a:rPr lang="zh-CN" altLang="en-US" sz="2400" dirty="0"/>
              <a:t>是任何</a:t>
            </a:r>
            <a:r>
              <a:rPr lang="en-US" altLang="zh-CN" sz="2400" dirty="0"/>
              <a:t>s-t</a:t>
            </a:r>
            <a:r>
              <a:rPr lang="zh-CN" altLang="en-US" sz="2400" dirty="0"/>
              <a:t>流，且(</a:t>
            </a:r>
            <a:r>
              <a:rPr lang="en-US" altLang="zh-CN" sz="2400" dirty="0"/>
              <a:t>A,B)</a:t>
            </a:r>
            <a:r>
              <a:rPr lang="zh-CN" altLang="en-US" sz="2400" dirty="0"/>
              <a:t>是任意</a:t>
            </a:r>
            <a:r>
              <a:rPr lang="en-US" altLang="zh-CN" sz="2400" dirty="0"/>
              <a:t>s-t</a:t>
            </a:r>
            <a:r>
              <a:rPr lang="zh-CN" altLang="en-US" sz="2400" dirty="0"/>
              <a:t>割，那么</a:t>
            </a:r>
            <a:endParaRPr lang="en-US" altLang="zh-CN" sz="2400" dirty="0"/>
          </a:p>
          <a:p>
            <a:endParaRPr lang="zh-CN" altLang="en-US" sz="2400" dirty="0"/>
          </a:p>
          <a:p>
            <a:r>
              <a:rPr lang="zh-CN" altLang="en-US" sz="2400" dirty="0"/>
              <a:t>证明：因为</a:t>
            </a:r>
            <a:r>
              <a:rPr lang="zh-CN" altLang="en-US" sz="2400" b="1" dirty="0"/>
              <a:t>源点</a:t>
            </a:r>
            <a:r>
              <a:rPr lang="en-US" altLang="zh-CN" sz="2400" b="1" dirty="0"/>
              <a:t>s</a:t>
            </a:r>
            <a:r>
              <a:rPr lang="zh-CN" altLang="en-US" sz="2400" dirty="0"/>
              <a:t>没有边进入，所以</a:t>
            </a:r>
          </a:p>
          <a:p>
            <a:pPr>
              <a:buFont typeface="Wingdings" panose="05000000000000000000" pitchFamily="2" charset="2"/>
              <a:buNone/>
            </a:pPr>
            <a:r>
              <a:rPr lang="zh-CN" altLang="en-US" sz="2400" dirty="0"/>
              <a:t>                                 </a:t>
            </a:r>
          </a:p>
          <a:p>
            <a:pPr>
              <a:buFont typeface="Wingdings" panose="05000000000000000000" pitchFamily="2" charset="2"/>
              <a:buNone/>
            </a:pPr>
            <a:r>
              <a:rPr lang="zh-CN" altLang="en-US" sz="2400" dirty="0"/>
              <a:t>此外其他</a:t>
            </a:r>
            <a:r>
              <a:rPr lang="en-US" altLang="zh-CN" sz="2400" dirty="0"/>
              <a:t>v</a:t>
            </a:r>
            <a:r>
              <a:rPr lang="zh-CN" altLang="en-US" sz="2400" dirty="0"/>
              <a:t>是</a:t>
            </a:r>
            <a:r>
              <a:rPr lang="zh-CN" altLang="en-US" sz="2400" b="1" dirty="0"/>
              <a:t>内点</a:t>
            </a:r>
            <a:r>
              <a:rPr lang="zh-CN" altLang="en-US" sz="2400" dirty="0"/>
              <a:t>，所以</a:t>
            </a:r>
          </a:p>
          <a:p>
            <a:pPr>
              <a:buFont typeface="Wingdings" panose="05000000000000000000" pitchFamily="2" charset="2"/>
              <a:buNone/>
            </a:pPr>
            <a:endParaRPr lang="en-US" altLang="zh-CN" sz="2400" dirty="0"/>
          </a:p>
          <a:p>
            <a:pPr>
              <a:buFont typeface="Wingdings" panose="05000000000000000000" pitchFamily="2" charset="2"/>
              <a:buNone/>
            </a:pPr>
            <a:r>
              <a:rPr lang="zh-CN" altLang="en-US" sz="2400" dirty="0"/>
              <a:t>所以</a:t>
            </a:r>
          </a:p>
        </p:txBody>
      </p:sp>
      <p:graphicFrame>
        <p:nvGraphicFramePr>
          <p:cNvPr id="41988" name="Object 4">
            <a:extLst>
              <a:ext uri="{FF2B5EF4-FFF2-40B4-BE49-F238E27FC236}">
                <a16:creationId xmlns:a16="http://schemas.microsoft.com/office/drawing/2014/main" id="{C6C6975E-4F99-4FD2-9B11-CD0C6BD2278D}"/>
              </a:ext>
            </a:extLst>
          </p:cNvPr>
          <p:cNvGraphicFramePr>
            <a:graphicFrameLocks noChangeAspect="1"/>
          </p:cNvGraphicFramePr>
          <p:nvPr>
            <p:extLst>
              <p:ext uri="{D42A27DB-BD31-4B8C-83A1-F6EECF244321}">
                <p14:modId xmlns:p14="http://schemas.microsoft.com/office/powerpoint/2010/main" val="302404593"/>
              </p:ext>
            </p:extLst>
          </p:nvPr>
        </p:nvGraphicFramePr>
        <p:xfrm>
          <a:off x="2970461" y="2163252"/>
          <a:ext cx="2936088" cy="444500"/>
        </p:xfrm>
        <a:graphic>
          <a:graphicData uri="http://schemas.openxmlformats.org/presentationml/2006/ole">
            <mc:AlternateContent xmlns:mc="http://schemas.openxmlformats.org/markup-compatibility/2006">
              <mc:Choice xmlns:v="urn:schemas-microsoft-com:vml" Requires="v">
                <p:oleObj name="Equation" r:id="rId2" imgW="1511280" imgH="228600" progId="Equation.3">
                  <p:embed/>
                </p:oleObj>
              </mc:Choice>
              <mc:Fallback>
                <p:oleObj name="Equation" r:id="rId2" imgW="151128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461" y="2163252"/>
                        <a:ext cx="2936088" cy="444500"/>
                      </a:xfrm>
                      <a:prstGeom prst="rect">
                        <a:avLst/>
                      </a:prstGeom>
                      <a:noFill/>
                      <a:ln>
                        <a:noFill/>
                      </a:ln>
                      <a:effectLst/>
                    </p:spPr>
                  </p:pic>
                </p:oleObj>
              </mc:Fallback>
            </mc:AlternateContent>
          </a:graphicData>
        </a:graphic>
      </p:graphicFrame>
      <p:graphicFrame>
        <p:nvGraphicFramePr>
          <p:cNvPr id="41989" name="Object 5">
            <a:extLst>
              <a:ext uri="{FF2B5EF4-FFF2-40B4-BE49-F238E27FC236}">
                <a16:creationId xmlns:a16="http://schemas.microsoft.com/office/drawing/2014/main" id="{95574429-0B8B-4EFF-AC70-D289BD2D4C93}"/>
              </a:ext>
            </a:extLst>
          </p:cNvPr>
          <p:cNvGraphicFramePr>
            <a:graphicFrameLocks noChangeAspect="1"/>
          </p:cNvGraphicFramePr>
          <p:nvPr>
            <p:extLst>
              <p:ext uri="{D42A27DB-BD31-4B8C-83A1-F6EECF244321}">
                <p14:modId xmlns:p14="http://schemas.microsoft.com/office/powerpoint/2010/main" val="704893525"/>
              </p:ext>
            </p:extLst>
          </p:nvPr>
        </p:nvGraphicFramePr>
        <p:xfrm>
          <a:off x="5715000" y="2620898"/>
          <a:ext cx="2743200" cy="444500"/>
        </p:xfrm>
        <a:graphic>
          <a:graphicData uri="http://schemas.openxmlformats.org/presentationml/2006/ole">
            <mc:AlternateContent xmlns:mc="http://schemas.openxmlformats.org/markup-compatibility/2006">
              <mc:Choice xmlns:v="urn:schemas-microsoft-com:vml" Requires="v">
                <p:oleObj name="Equation" r:id="rId4" imgW="1409400" imgH="228600" progId="Equation.3">
                  <p:embed/>
                </p:oleObj>
              </mc:Choice>
              <mc:Fallback>
                <p:oleObj name="Equation" r:id="rId4" imgW="14094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620898"/>
                        <a:ext cx="2743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0" name="Object 6">
            <a:extLst>
              <a:ext uri="{FF2B5EF4-FFF2-40B4-BE49-F238E27FC236}">
                <a16:creationId xmlns:a16="http://schemas.microsoft.com/office/drawing/2014/main" id="{8F018B36-121C-44C5-9F6A-B29D1FD85E79}"/>
              </a:ext>
            </a:extLst>
          </p:cNvPr>
          <p:cNvGraphicFramePr>
            <a:graphicFrameLocks noChangeAspect="1"/>
          </p:cNvGraphicFramePr>
          <p:nvPr>
            <p:extLst>
              <p:ext uri="{D42A27DB-BD31-4B8C-83A1-F6EECF244321}">
                <p14:modId xmlns:p14="http://schemas.microsoft.com/office/powerpoint/2010/main" val="4153436829"/>
              </p:ext>
            </p:extLst>
          </p:nvPr>
        </p:nvGraphicFramePr>
        <p:xfrm>
          <a:off x="4365705" y="3541794"/>
          <a:ext cx="3200400" cy="644525"/>
        </p:xfrm>
        <a:graphic>
          <a:graphicData uri="http://schemas.openxmlformats.org/presentationml/2006/ole">
            <mc:AlternateContent xmlns:mc="http://schemas.openxmlformats.org/markup-compatibility/2006">
              <mc:Choice xmlns:v="urn:schemas-microsoft-com:vml" Requires="v">
                <p:oleObj name="Equation" r:id="rId6" imgW="1701720" imgH="342720" progId="Equation.3">
                  <p:embed/>
                </p:oleObj>
              </mc:Choice>
              <mc:Fallback>
                <p:oleObj name="Equation" r:id="rId6" imgW="1701720" imgH="34272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705" y="3541794"/>
                        <a:ext cx="32004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a:extLst>
              <a:ext uri="{FF2B5EF4-FFF2-40B4-BE49-F238E27FC236}">
                <a16:creationId xmlns:a16="http://schemas.microsoft.com/office/drawing/2014/main" id="{02F60A22-0F54-45EE-89C7-1BBA3CC61F5E}"/>
              </a:ext>
            </a:extLst>
          </p:cNvPr>
          <p:cNvGraphicFramePr>
            <a:graphicFrameLocks noChangeAspect="1"/>
          </p:cNvGraphicFramePr>
          <p:nvPr>
            <p:extLst>
              <p:ext uri="{D42A27DB-BD31-4B8C-83A1-F6EECF244321}">
                <p14:modId xmlns:p14="http://schemas.microsoft.com/office/powerpoint/2010/main" val="2469560252"/>
              </p:ext>
            </p:extLst>
          </p:nvPr>
        </p:nvGraphicFramePr>
        <p:xfrm>
          <a:off x="608861" y="4957768"/>
          <a:ext cx="7849339" cy="737429"/>
        </p:xfrm>
        <a:graphic>
          <a:graphicData uri="http://schemas.openxmlformats.org/presentationml/2006/ole">
            <mc:AlternateContent xmlns:mc="http://schemas.openxmlformats.org/markup-compatibility/2006">
              <mc:Choice xmlns:v="urn:schemas-microsoft-com:vml" Requires="v">
                <p:oleObj name="Equation" r:id="rId8" imgW="3784320" imgH="355320" progId="Equation.3">
                  <p:embed/>
                </p:oleObj>
              </mc:Choice>
              <mc:Fallback>
                <p:oleObj name="Equation" r:id="rId8" imgW="3784320" imgH="35532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61" y="4957768"/>
                        <a:ext cx="7849339" cy="737429"/>
                      </a:xfrm>
                      <a:prstGeom prst="rect">
                        <a:avLst/>
                      </a:prstGeom>
                      <a:noFill/>
                      <a:ln>
                        <a:noFill/>
                      </a:ln>
                      <a:effec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7DBF585-EB5C-4B46-AC91-BA867D8D0D9A}"/>
              </a:ext>
            </a:extLst>
          </p:cNvPr>
          <p:cNvSpPr>
            <a:spLocks noGrp="1" noChangeArrowheads="1"/>
          </p:cNvSpPr>
          <p:nvPr>
            <p:ph type="title" idx="4294967295"/>
          </p:nvPr>
        </p:nvSpPr>
        <p:spPr>
          <a:xfrm>
            <a:off x="628650" y="193674"/>
            <a:ext cx="7886700" cy="1325563"/>
          </a:xfrm>
        </p:spPr>
        <p:txBody>
          <a:bodyPr/>
          <a:lstStyle/>
          <a:p>
            <a:r>
              <a:rPr lang="zh-CN" altLang="en-US" dirty="0"/>
              <a:t>最大流与最小割</a:t>
            </a:r>
          </a:p>
        </p:txBody>
      </p:sp>
      <p:sp>
        <p:nvSpPr>
          <p:cNvPr id="7" name="灯片编号占位符 5">
            <a:extLst>
              <a:ext uri="{FF2B5EF4-FFF2-40B4-BE49-F238E27FC236}">
                <a16:creationId xmlns:a16="http://schemas.microsoft.com/office/drawing/2014/main" id="{3D8D5B2B-7AE2-442D-A4D1-854300D71B00}"/>
              </a:ext>
            </a:extLst>
          </p:cNvPr>
          <p:cNvSpPr>
            <a:spLocks noGrp="1"/>
          </p:cNvSpPr>
          <p:nvPr>
            <p:ph type="sldNum" sz="quarter" idx="4294967295"/>
          </p:nvPr>
        </p:nvSpPr>
        <p:spPr>
          <a:xfrm>
            <a:off x="7086600" y="6356350"/>
            <a:ext cx="2057400" cy="365125"/>
          </a:xfrm>
        </p:spPr>
        <p:txBody>
          <a:bodyPr/>
          <a:lstStyle/>
          <a:p>
            <a:fld id="{443647EC-4357-428B-B720-94328506C152}" type="slidenum">
              <a:rPr lang="zh-CN" altLang="en-US"/>
              <a:pPr/>
              <a:t>54</a:t>
            </a:fld>
            <a:endParaRPr lang="en-US" altLang="zh-CN"/>
          </a:p>
        </p:txBody>
      </p:sp>
      <p:sp>
        <p:nvSpPr>
          <p:cNvPr id="43011" name="Rectangle 3">
            <a:extLst>
              <a:ext uri="{FF2B5EF4-FFF2-40B4-BE49-F238E27FC236}">
                <a16:creationId xmlns:a16="http://schemas.microsoft.com/office/drawing/2014/main" id="{3E6AB144-221F-41A3-BAD2-D55F7F52BFC0}"/>
              </a:ext>
            </a:extLst>
          </p:cNvPr>
          <p:cNvSpPr>
            <a:spLocks noGrp="1" noChangeArrowheads="1"/>
          </p:cNvSpPr>
          <p:nvPr>
            <p:ph idx="4294967295"/>
          </p:nvPr>
        </p:nvSpPr>
        <p:spPr>
          <a:xfrm>
            <a:off x="628650" y="1628800"/>
            <a:ext cx="7886700" cy="4351338"/>
          </a:xfrm>
        </p:spPr>
        <p:txBody>
          <a:bodyPr>
            <a:normAutofit fontScale="92500"/>
          </a:bodyPr>
          <a:lstStyle/>
          <a:p>
            <a:pPr>
              <a:lnSpc>
                <a:spcPct val="150000"/>
              </a:lnSpc>
            </a:pPr>
            <a:r>
              <a:rPr lang="zh-CN" altLang="en-US" sz="2800" dirty="0"/>
              <a:t>如果</a:t>
            </a:r>
            <a:r>
              <a:rPr lang="en-US" altLang="zh-CN" sz="2800" dirty="0"/>
              <a:t>(A,B)</a:t>
            </a:r>
            <a:r>
              <a:rPr lang="zh-CN" altLang="en-US" sz="2800" dirty="0"/>
              <a:t>是一个割，那么进入</a:t>
            </a:r>
            <a:r>
              <a:rPr lang="en-US" altLang="zh-CN" sz="2800" dirty="0"/>
              <a:t>B</a:t>
            </a:r>
            <a:r>
              <a:rPr lang="zh-CN" altLang="en-US" sz="2800" dirty="0"/>
              <a:t>的边正好就是从</a:t>
            </a:r>
            <a:r>
              <a:rPr lang="en-US" altLang="zh-CN" sz="2800" dirty="0"/>
              <a:t>A</a:t>
            </a:r>
            <a:r>
              <a:rPr lang="zh-CN" altLang="en-US" sz="2800" dirty="0"/>
              <a:t>出去的边</a:t>
            </a:r>
            <a:r>
              <a:rPr lang="en-US" altLang="zh-CN" sz="2800" dirty="0"/>
              <a:t>. </a:t>
            </a:r>
            <a:r>
              <a:rPr lang="zh-CN" altLang="en-US" sz="2800" dirty="0"/>
              <a:t>从</a:t>
            </a:r>
            <a:r>
              <a:rPr lang="en-US" altLang="zh-CN" sz="2800" dirty="0"/>
              <a:t>B</a:t>
            </a:r>
            <a:r>
              <a:rPr lang="zh-CN" altLang="en-US" sz="2800" dirty="0"/>
              <a:t>出去的边正好就是进入</a:t>
            </a:r>
            <a:r>
              <a:rPr lang="en-US" altLang="zh-CN" sz="2800" dirty="0"/>
              <a:t>A</a:t>
            </a:r>
            <a:r>
              <a:rPr lang="zh-CN" altLang="en-US" sz="2800" dirty="0"/>
              <a:t>的边</a:t>
            </a:r>
            <a:r>
              <a:rPr lang="en-US" altLang="zh-CN" sz="2800" dirty="0"/>
              <a:t>. </a:t>
            </a:r>
          </a:p>
          <a:p>
            <a:pPr>
              <a:lnSpc>
                <a:spcPct val="150000"/>
              </a:lnSpc>
            </a:pPr>
            <a:r>
              <a:rPr lang="zh-CN" altLang="en-US" sz="2800" dirty="0"/>
              <a:t>比较这两个表达式的定义，有</a:t>
            </a:r>
            <a:endParaRPr lang="en-US" altLang="zh-CN" sz="2800" dirty="0"/>
          </a:p>
          <a:p>
            <a:pPr>
              <a:lnSpc>
                <a:spcPct val="150000"/>
              </a:lnSpc>
            </a:pPr>
            <a:endParaRPr lang="en-US" altLang="zh-CN" sz="2800" dirty="0"/>
          </a:p>
          <a:p>
            <a:pPr>
              <a:lnSpc>
                <a:spcPct val="150000"/>
              </a:lnSpc>
            </a:pPr>
            <a:r>
              <a:rPr lang="zh-CN" altLang="en-US" sz="2800" dirty="0"/>
              <a:t>因此我们可以下述方式重新叙述定理</a:t>
            </a:r>
            <a:r>
              <a:rPr lang="en-US" altLang="zh-CN" sz="2800" dirty="0"/>
              <a:t>7.6.</a:t>
            </a:r>
          </a:p>
          <a:p>
            <a:pPr>
              <a:lnSpc>
                <a:spcPct val="150000"/>
              </a:lnSpc>
            </a:pPr>
            <a:r>
              <a:rPr lang="zh-CN" altLang="en-US" sz="2800" dirty="0"/>
              <a:t>命题7.7 令</a:t>
            </a:r>
            <a:r>
              <a:rPr lang="en-US" altLang="zh-CN" sz="2800" dirty="0"/>
              <a:t>f</a:t>
            </a:r>
            <a:r>
              <a:rPr lang="zh-CN" altLang="en-US" sz="2800" dirty="0"/>
              <a:t>是任意</a:t>
            </a:r>
            <a:r>
              <a:rPr lang="en-US" altLang="zh-CN" sz="2800" dirty="0"/>
              <a:t>s-t</a:t>
            </a:r>
            <a:r>
              <a:rPr lang="zh-CN" altLang="en-US" sz="2800" dirty="0"/>
              <a:t>流，且(</a:t>
            </a:r>
            <a:r>
              <a:rPr lang="en-US" altLang="zh-CN" sz="2800" dirty="0"/>
              <a:t>A,B)</a:t>
            </a:r>
            <a:r>
              <a:rPr lang="zh-CN" altLang="en-US" sz="2800" dirty="0"/>
              <a:t>是</a:t>
            </a:r>
            <a:r>
              <a:rPr lang="zh-CN" altLang="en-US" sz="2800" b="1" dirty="0"/>
              <a:t>任意</a:t>
            </a:r>
            <a:r>
              <a:rPr lang="en-US" altLang="zh-CN" sz="2800" dirty="0"/>
              <a:t>s-t</a:t>
            </a:r>
            <a:r>
              <a:rPr lang="zh-CN" altLang="en-US" sz="2800" dirty="0"/>
              <a:t>割，那么</a:t>
            </a:r>
          </a:p>
          <a:p>
            <a:pPr>
              <a:lnSpc>
                <a:spcPct val="150000"/>
              </a:lnSpc>
            </a:pPr>
            <a:endParaRPr lang="en-US" altLang="zh-CN" sz="2800" dirty="0"/>
          </a:p>
        </p:txBody>
      </p:sp>
      <p:graphicFrame>
        <p:nvGraphicFramePr>
          <p:cNvPr id="43012" name="Object 4">
            <a:extLst>
              <a:ext uri="{FF2B5EF4-FFF2-40B4-BE49-F238E27FC236}">
                <a16:creationId xmlns:a16="http://schemas.microsoft.com/office/drawing/2014/main" id="{5F3785EE-00E7-4B20-A60E-6E03B5AF7904}"/>
              </a:ext>
            </a:extLst>
          </p:cNvPr>
          <p:cNvGraphicFramePr>
            <a:graphicFrameLocks noChangeAspect="1"/>
          </p:cNvGraphicFramePr>
          <p:nvPr>
            <p:extLst>
              <p:ext uri="{D42A27DB-BD31-4B8C-83A1-F6EECF244321}">
                <p14:modId xmlns:p14="http://schemas.microsoft.com/office/powerpoint/2010/main" val="2982491783"/>
              </p:ext>
            </p:extLst>
          </p:nvPr>
        </p:nvGraphicFramePr>
        <p:xfrm>
          <a:off x="2555776" y="5692799"/>
          <a:ext cx="3733800" cy="574675"/>
        </p:xfrm>
        <a:graphic>
          <a:graphicData uri="http://schemas.openxmlformats.org/presentationml/2006/ole">
            <mc:AlternateContent xmlns:mc="http://schemas.openxmlformats.org/markup-compatibility/2006">
              <mc:Choice xmlns:v="urn:schemas-microsoft-com:vml" Requires="v">
                <p:oleObj name="Equation" r:id="rId2" imgW="1485720" imgH="228600" progId="Equation.3">
                  <p:embed/>
                </p:oleObj>
              </mc:Choice>
              <mc:Fallback>
                <p:oleObj name="Equation" r:id="rId2" imgW="148572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5692799"/>
                        <a:ext cx="37338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960271CD-55AC-44E9-5E8F-C10E64729541}"/>
              </a:ext>
            </a:extLst>
          </p:cNvPr>
          <p:cNvPicPr>
            <a:picLocks noChangeAspect="1"/>
          </p:cNvPicPr>
          <p:nvPr/>
        </p:nvPicPr>
        <p:blipFill>
          <a:blip r:embed="rId4"/>
          <a:stretch>
            <a:fillRect/>
          </a:stretch>
        </p:blipFill>
        <p:spPr>
          <a:xfrm>
            <a:off x="1835696" y="3548242"/>
            <a:ext cx="6046954" cy="51245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E7F7AA77-E9BF-4794-B6E2-1EDB481CA504}"/>
              </a:ext>
            </a:extLst>
          </p:cNvPr>
          <p:cNvSpPr>
            <a:spLocks noGrp="1" noChangeArrowheads="1"/>
          </p:cNvSpPr>
          <p:nvPr>
            <p:ph type="title" idx="4294967295"/>
          </p:nvPr>
        </p:nvSpPr>
        <p:spPr>
          <a:xfrm>
            <a:off x="467544" y="120293"/>
            <a:ext cx="7886700" cy="1325563"/>
          </a:xfrm>
        </p:spPr>
        <p:txBody>
          <a:bodyPr/>
          <a:lstStyle/>
          <a:p>
            <a:r>
              <a:rPr lang="zh-CN" altLang="en-US" dirty="0"/>
              <a:t>最大流与最小割</a:t>
            </a:r>
          </a:p>
        </p:txBody>
      </p:sp>
      <p:sp>
        <p:nvSpPr>
          <p:cNvPr id="6" name="灯片编号占位符 5">
            <a:extLst>
              <a:ext uri="{FF2B5EF4-FFF2-40B4-BE49-F238E27FC236}">
                <a16:creationId xmlns:a16="http://schemas.microsoft.com/office/drawing/2014/main" id="{99FC850C-6B96-436A-B3AD-A854F5B23CE7}"/>
              </a:ext>
            </a:extLst>
          </p:cNvPr>
          <p:cNvSpPr>
            <a:spLocks noGrp="1"/>
          </p:cNvSpPr>
          <p:nvPr>
            <p:ph type="sldNum" sz="quarter" idx="4294967295"/>
          </p:nvPr>
        </p:nvSpPr>
        <p:spPr>
          <a:xfrm>
            <a:off x="7086600" y="6356350"/>
            <a:ext cx="2057400" cy="365125"/>
          </a:xfrm>
        </p:spPr>
        <p:txBody>
          <a:bodyPr/>
          <a:lstStyle/>
          <a:p>
            <a:fld id="{B525B0A1-D3B9-4CF9-BB61-1A627438E7BA}" type="slidenum">
              <a:rPr lang="zh-CN" altLang="en-US"/>
              <a:pPr/>
              <a:t>55</a:t>
            </a:fld>
            <a:endParaRPr lang="en-US" altLang="zh-CN"/>
          </a:p>
        </p:txBody>
      </p:sp>
      <p:pic>
        <p:nvPicPr>
          <p:cNvPr id="128004" name="Picture 4">
            <a:extLst>
              <a:ext uri="{FF2B5EF4-FFF2-40B4-BE49-F238E27FC236}">
                <a16:creationId xmlns:a16="http://schemas.microsoft.com/office/drawing/2014/main" id="{E78FD179-8AB0-480B-8D76-4E494F91B6C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80650" y="1988840"/>
            <a:ext cx="8782699" cy="3816424"/>
          </a:xfrm>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758B33E-29F2-4656-A1A0-811EFD9F8098}"/>
              </a:ext>
            </a:extLst>
          </p:cNvPr>
          <p:cNvSpPr>
            <a:spLocks noGrp="1" noChangeArrowheads="1"/>
          </p:cNvSpPr>
          <p:nvPr>
            <p:ph type="title" idx="4294967295"/>
          </p:nvPr>
        </p:nvSpPr>
        <p:spPr>
          <a:xfrm>
            <a:off x="628650" y="293395"/>
            <a:ext cx="7886700" cy="1325563"/>
          </a:xfrm>
        </p:spPr>
        <p:txBody>
          <a:bodyPr/>
          <a:lstStyle/>
          <a:p>
            <a:r>
              <a:rPr lang="zh-CN" altLang="en-US" dirty="0"/>
              <a:t>最大流与最小割</a:t>
            </a:r>
          </a:p>
        </p:txBody>
      </p:sp>
      <p:sp>
        <p:nvSpPr>
          <p:cNvPr id="6" name="灯片编号占位符 5">
            <a:extLst>
              <a:ext uri="{FF2B5EF4-FFF2-40B4-BE49-F238E27FC236}">
                <a16:creationId xmlns:a16="http://schemas.microsoft.com/office/drawing/2014/main" id="{957BA25D-FDA3-45FC-86A8-7491DAFE3612}"/>
              </a:ext>
            </a:extLst>
          </p:cNvPr>
          <p:cNvSpPr>
            <a:spLocks noGrp="1"/>
          </p:cNvSpPr>
          <p:nvPr>
            <p:ph type="sldNum" sz="quarter" idx="4294967295"/>
          </p:nvPr>
        </p:nvSpPr>
        <p:spPr>
          <a:xfrm>
            <a:off x="7086600" y="6356350"/>
            <a:ext cx="2057400" cy="365125"/>
          </a:xfrm>
        </p:spPr>
        <p:txBody>
          <a:bodyPr/>
          <a:lstStyle/>
          <a:p>
            <a:fld id="{204BBAA1-EB08-405B-9915-08FEFE51E21B}" type="slidenum">
              <a:rPr lang="zh-CN" altLang="en-US"/>
              <a:pPr/>
              <a:t>56</a:t>
            </a:fld>
            <a:endParaRPr lang="en-US" altLang="zh-CN"/>
          </a:p>
        </p:txBody>
      </p:sp>
      <p:pic>
        <p:nvPicPr>
          <p:cNvPr id="48131" name="Picture 3">
            <a:extLst>
              <a:ext uri="{FF2B5EF4-FFF2-40B4-BE49-F238E27FC236}">
                <a16:creationId xmlns:a16="http://schemas.microsoft.com/office/drawing/2014/main" id="{34193D28-CA86-4707-8669-EDCD73F4977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107505" y="1872429"/>
            <a:ext cx="9036496" cy="4227366"/>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5078421-581E-447F-A476-7B3CB6AD246B}"/>
              </a:ext>
            </a:extLst>
          </p:cNvPr>
          <p:cNvSpPr>
            <a:spLocks noGrp="1" noChangeArrowheads="1"/>
          </p:cNvSpPr>
          <p:nvPr>
            <p:ph type="title" idx="4294967295"/>
          </p:nvPr>
        </p:nvSpPr>
        <p:spPr>
          <a:xfrm>
            <a:off x="539552" y="320675"/>
            <a:ext cx="7886700" cy="1325563"/>
          </a:xfrm>
        </p:spPr>
        <p:txBody>
          <a:bodyPr/>
          <a:lstStyle/>
          <a:p>
            <a:r>
              <a:rPr lang="zh-CN" altLang="en-US" dirty="0"/>
              <a:t>最大流与最小割</a:t>
            </a:r>
          </a:p>
        </p:txBody>
      </p:sp>
      <p:sp>
        <p:nvSpPr>
          <p:cNvPr id="6" name="灯片编号占位符 5">
            <a:extLst>
              <a:ext uri="{FF2B5EF4-FFF2-40B4-BE49-F238E27FC236}">
                <a16:creationId xmlns:a16="http://schemas.microsoft.com/office/drawing/2014/main" id="{DB91919C-0C26-4054-8572-F177E33060AB}"/>
              </a:ext>
            </a:extLst>
          </p:cNvPr>
          <p:cNvSpPr>
            <a:spLocks noGrp="1"/>
          </p:cNvSpPr>
          <p:nvPr>
            <p:ph type="sldNum" sz="quarter" idx="4294967295"/>
          </p:nvPr>
        </p:nvSpPr>
        <p:spPr>
          <a:xfrm>
            <a:off x="7086600" y="6356350"/>
            <a:ext cx="2057400" cy="365125"/>
          </a:xfrm>
        </p:spPr>
        <p:txBody>
          <a:bodyPr/>
          <a:lstStyle/>
          <a:p>
            <a:fld id="{665F45EB-B22A-4867-B648-E71E52476E1D}" type="slidenum">
              <a:rPr lang="zh-CN" altLang="en-US"/>
              <a:pPr/>
              <a:t>57</a:t>
            </a:fld>
            <a:endParaRPr lang="en-US" altLang="zh-CN"/>
          </a:p>
        </p:txBody>
      </p:sp>
      <p:pic>
        <p:nvPicPr>
          <p:cNvPr id="49155" name="Picture 3">
            <a:extLst>
              <a:ext uri="{FF2B5EF4-FFF2-40B4-BE49-F238E27FC236}">
                <a16:creationId xmlns:a16="http://schemas.microsoft.com/office/drawing/2014/main" id="{3D0F9E09-7FCC-44BF-B397-631485C0E2B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139009" y="1988840"/>
            <a:ext cx="8865981" cy="3970154"/>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45A017D-D99A-49E5-AB3F-7CBC52B67284}"/>
              </a:ext>
            </a:extLst>
          </p:cNvPr>
          <p:cNvSpPr>
            <a:spLocks noGrp="1" noChangeArrowheads="1"/>
          </p:cNvSpPr>
          <p:nvPr>
            <p:ph type="title" idx="4294967295"/>
          </p:nvPr>
        </p:nvSpPr>
        <p:spPr>
          <a:xfrm>
            <a:off x="539552" y="70762"/>
            <a:ext cx="7886700" cy="1325563"/>
          </a:xfrm>
        </p:spPr>
        <p:txBody>
          <a:bodyPr/>
          <a:lstStyle/>
          <a:p>
            <a:r>
              <a:rPr lang="zh-CN" altLang="en-US" dirty="0"/>
              <a:t>最大流与最小割</a:t>
            </a:r>
            <a:endParaRPr lang="en-US" altLang="zh-CN" dirty="0"/>
          </a:p>
        </p:txBody>
      </p:sp>
      <p:sp>
        <p:nvSpPr>
          <p:cNvPr id="8" name="灯片编号占位符 5">
            <a:extLst>
              <a:ext uri="{FF2B5EF4-FFF2-40B4-BE49-F238E27FC236}">
                <a16:creationId xmlns:a16="http://schemas.microsoft.com/office/drawing/2014/main" id="{5DF174C8-A55B-4B2E-8919-1EE48790D64E}"/>
              </a:ext>
            </a:extLst>
          </p:cNvPr>
          <p:cNvSpPr>
            <a:spLocks noGrp="1"/>
          </p:cNvSpPr>
          <p:nvPr>
            <p:ph type="sldNum" sz="quarter" idx="4294967295"/>
          </p:nvPr>
        </p:nvSpPr>
        <p:spPr>
          <a:xfrm>
            <a:off x="7086600" y="6356350"/>
            <a:ext cx="2057400" cy="365125"/>
          </a:xfrm>
        </p:spPr>
        <p:txBody>
          <a:bodyPr/>
          <a:lstStyle/>
          <a:p>
            <a:fld id="{D8DC835C-BC96-436B-926D-EFB3410DF25F}" type="slidenum">
              <a:rPr lang="zh-CN" altLang="en-US"/>
              <a:pPr/>
              <a:t>58</a:t>
            </a:fld>
            <a:endParaRPr lang="en-US" altLang="zh-CN"/>
          </a:p>
        </p:txBody>
      </p:sp>
      <p:sp>
        <p:nvSpPr>
          <p:cNvPr id="47107" name="Rectangle 3">
            <a:extLst>
              <a:ext uri="{FF2B5EF4-FFF2-40B4-BE49-F238E27FC236}">
                <a16:creationId xmlns:a16="http://schemas.microsoft.com/office/drawing/2014/main" id="{9D25D95B-2AEF-461A-BDE5-FBF17B69E455}"/>
              </a:ext>
            </a:extLst>
          </p:cNvPr>
          <p:cNvSpPr>
            <a:spLocks noGrp="1" noChangeArrowheads="1"/>
          </p:cNvSpPr>
          <p:nvPr>
            <p:ph idx="4294967295"/>
          </p:nvPr>
        </p:nvSpPr>
        <p:spPr>
          <a:xfrm>
            <a:off x="596702" y="1469688"/>
            <a:ext cx="7772400" cy="4114800"/>
          </a:xfrm>
        </p:spPr>
        <p:txBody>
          <a:bodyPr>
            <a:normAutofit/>
          </a:bodyPr>
          <a:lstStyle/>
          <a:p>
            <a:r>
              <a:rPr lang="zh-CN" altLang="en-US" sz="2400" dirty="0"/>
              <a:t>定理7.8令</a:t>
            </a:r>
            <a:r>
              <a:rPr lang="en-US" altLang="zh-CN" sz="2400" dirty="0"/>
              <a:t>f</a:t>
            </a:r>
            <a:r>
              <a:rPr lang="zh-CN" altLang="en-US" sz="2400" dirty="0"/>
              <a:t>是任意</a:t>
            </a:r>
            <a:r>
              <a:rPr lang="en-US" altLang="zh-CN" sz="2400" dirty="0"/>
              <a:t>s-t</a:t>
            </a:r>
            <a:r>
              <a:rPr lang="zh-CN" altLang="en-US" sz="2400" dirty="0"/>
              <a:t>流，且(</a:t>
            </a:r>
            <a:r>
              <a:rPr lang="en-US" altLang="zh-CN" sz="2400" dirty="0"/>
              <a:t>A,B)</a:t>
            </a:r>
            <a:r>
              <a:rPr lang="zh-CN" altLang="en-US" sz="2400" dirty="0"/>
              <a:t>是任意</a:t>
            </a:r>
            <a:r>
              <a:rPr lang="en-US" altLang="zh-CN" sz="2400" dirty="0"/>
              <a:t>s-t</a:t>
            </a:r>
            <a:r>
              <a:rPr lang="zh-CN" altLang="en-US" sz="2400" dirty="0"/>
              <a:t>割，那么</a:t>
            </a:r>
          </a:p>
          <a:p>
            <a:endParaRPr lang="zh-CN" altLang="en-US" sz="2400" dirty="0"/>
          </a:p>
        </p:txBody>
      </p:sp>
      <p:graphicFrame>
        <p:nvGraphicFramePr>
          <p:cNvPr id="47108" name="Object 4">
            <a:extLst>
              <a:ext uri="{FF2B5EF4-FFF2-40B4-BE49-F238E27FC236}">
                <a16:creationId xmlns:a16="http://schemas.microsoft.com/office/drawing/2014/main" id="{6742BDFA-CA36-4C13-8150-7615ED9BB578}"/>
              </a:ext>
            </a:extLst>
          </p:cNvPr>
          <p:cNvGraphicFramePr>
            <a:graphicFrameLocks noChangeAspect="1"/>
          </p:cNvGraphicFramePr>
          <p:nvPr>
            <p:extLst>
              <p:ext uri="{D42A27DB-BD31-4B8C-83A1-F6EECF244321}">
                <p14:modId xmlns:p14="http://schemas.microsoft.com/office/powerpoint/2010/main" val="810296918"/>
              </p:ext>
            </p:extLst>
          </p:nvPr>
        </p:nvGraphicFramePr>
        <p:xfrm>
          <a:off x="3347864" y="2077700"/>
          <a:ext cx="2543990" cy="565331"/>
        </p:xfrm>
        <a:graphic>
          <a:graphicData uri="http://schemas.openxmlformats.org/presentationml/2006/ole">
            <mc:AlternateContent xmlns:mc="http://schemas.openxmlformats.org/markup-compatibility/2006">
              <mc:Choice xmlns:v="urn:schemas-microsoft-com:vml" Requires="v">
                <p:oleObj name="Equation" r:id="rId3" imgW="914400" imgH="203040" progId="Equation.3">
                  <p:embed/>
                </p:oleObj>
              </mc:Choice>
              <mc:Fallback>
                <p:oleObj name="Equation" r:id="rId3" imgW="91440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077700"/>
                        <a:ext cx="2543990" cy="565331"/>
                      </a:xfrm>
                      <a:prstGeom prst="rect">
                        <a:avLst/>
                      </a:prstGeom>
                      <a:noFill/>
                      <a:ln>
                        <a:noFill/>
                      </a:ln>
                      <a:effectLst/>
                    </p:spPr>
                  </p:pic>
                </p:oleObj>
              </mc:Fallback>
            </mc:AlternateContent>
          </a:graphicData>
        </a:graphic>
      </p:graphicFrame>
      <p:pic>
        <p:nvPicPr>
          <p:cNvPr id="47109" name="Picture 5">
            <a:extLst>
              <a:ext uri="{FF2B5EF4-FFF2-40B4-BE49-F238E27FC236}">
                <a16:creationId xmlns:a16="http://schemas.microsoft.com/office/drawing/2014/main" id="{CEF9FB10-3F99-4BFF-8678-07A1EDF7A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716395"/>
            <a:ext cx="7298370" cy="400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2DC1E22-BE23-4985-B011-15E415F590CF}"/>
              </a:ext>
            </a:extLst>
          </p:cNvPr>
          <p:cNvSpPr>
            <a:spLocks noGrp="1" noChangeArrowheads="1"/>
          </p:cNvSpPr>
          <p:nvPr>
            <p:ph type="title" idx="4294967295"/>
          </p:nvPr>
        </p:nvSpPr>
        <p:spPr>
          <a:xfrm>
            <a:off x="539552" y="136525"/>
            <a:ext cx="7886700" cy="1325563"/>
          </a:xfrm>
        </p:spPr>
        <p:txBody>
          <a:bodyPr/>
          <a:lstStyle/>
          <a:p>
            <a:r>
              <a:rPr lang="zh-CN" altLang="en-US" dirty="0"/>
              <a:t>最大流与最小割</a:t>
            </a:r>
            <a:endParaRPr lang="en-US" altLang="zh-CN" dirty="0"/>
          </a:p>
        </p:txBody>
      </p:sp>
      <p:sp>
        <p:nvSpPr>
          <p:cNvPr id="7" name="灯片编号占位符 5">
            <a:extLst>
              <a:ext uri="{FF2B5EF4-FFF2-40B4-BE49-F238E27FC236}">
                <a16:creationId xmlns:a16="http://schemas.microsoft.com/office/drawing/2014/main" id="{41E36491-C6C6-4AD7-97CA-A6EE2B8F387B}"/>
              </a:ext>
            </a:extLst>
          </p:cNvPr>
          <p:cNvSpPr>
            <a:spLocks noGrp="1"/>
          </p:cNvSpPr>
          <p:nvPr>
            <p:ph type="sldNum" sz="quarter" idx="4294967295"/>
          </p:nvPr>
        </p:nvSpPr>
        <p:spPr>
          <a:xfrm>
            <a:off x="7086600" y="6356350"/>
            <a:ext cx="2057400" cy="365125"/>
          </a:xfrm>
        </p:spPr>
        <p:txBody>
          <a:bodyPr/>
          <a:lstStyle/>
          <a:p>
            <a:fld id="{904285A1-8FA5-4848-8643-ED22E2B8DABD}" type="slidenum">
              <a:rPr lang="zh-CN" altLang="en-US"/>
              <a:pPr/>
              <a:t>59</a:t>
            </a:fld>
            <a:endParaRPr lang="en-US" altLang="zh-CN"/>
          </a:p>
        </p:txBody>
      </p:sp>
      <p:sp>
        <p:nvSpPr>
          <p:cNvPr id="50179" name="Rectangle 3">
            <a:extLst>
              <a:ext uri="{FF2B5EF4-FFF2-40B4-BE49-F238E27FC236}">
                <a16:creationId xmlns:a16="http://schemas.microsoft.com/office/drawing/2014/main" id="{9ED8A4CE-81DB-4AA6-88AF-B089B7A375EC}"/>
              </a:ext>
            </a:extLst>
          </p:cNvPr>
          <p:cNvSpPr>
            <a:spLocks noGrp="1" noChangeArrowheads="1"/>
          </p:cNvSpPr>
          <p:nvPr>
            <p:ph idx="4294967295"/>
          </p:nvPr>
        </p:nvSpPr>
        <p:spPr>
          <a:xfrm>
            <a:off x="628650" y="1554956"/>
            <a:ext cx="7886700" cy="4351338"/>
          </a:xfrm>
        </p:spPr>
        <p:txBody>
          <a:bodyPr/>
          <a:lstStyle/>
          <a:p>
            <a:r>
              <a:rPr lang="zh-CN" altLang="en-US" dirty="0"/>
              <a:t>证明：</a:t>
            </a:r>
          </a:p>
        </p:txBody>
      </p:sp>
      <p:pic>
        <p:nvPicPr>
          <p:cNvPr id="50180" name="Picture 4">
            <a:extLst>
              <a:ext uri="{FF2B5EF4-FFF2-40B4-BE49-F238E27FC236}">
                <a16:creationId xmlns:a16="http://schemas.microsoft.com/office/drawing/2014/main" id="{BE0D5A2C-7966-4AAC-84AB-5EADD15EA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374106"/>
            <a:ext cx="8915400" cy="271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209B124-D5E2-4727-8AE2-812CC5D360D5}"/>
              </a:ext>
            </a:extLst>
          </p:cNvPr>
          <p:cNvSpPr>
            <a:spLocks noGrp="1" noChangeArrowheads="1"/>
          </p:cNvSpPr>
          <p:nvPr>
            <p:ph type="title" idx="4294967295"/>
          </p:nvPr>
        </p:nvSpPr>
        <p:spPr>
          <a:xfrm>
            <a:off x="758924" y="168150"/>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DC681120-93C0-4EDA-99AE-602E1D8729AF}"/>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6</a:t>
            </a:fld>
            <a:endParaRPr lang="en-US" altLang="zh-CN"/>
          </a:p>
        </p:txBody>
      </p:sp>
      <p:graphicFrame>
        <p:nvGraphicFramePr>
          <p:cNvPr id="11268" name="Object 4">
            <a:extLst>
              <a:ext uri="{FF2B5EF4-FFF2-40B4-BE49-F238E27FC236}">
                <a16:creationId xmlns:a16="http://schemas.microsoft.com/office/drawing/2014/main" id="{020BBBF0-2FDA-4F29-A04B-E03B0309A13E}"/>
              </a:ext>
            </a:extLst>
          </p:cNvPr>
          <p:cNvGraphicFramePr>
            <a:graphicFrameLocks noGrp="1" noChangeAspect="1"/>
          </p:cNvGraphicFramePr>
          <p:nvPr>
            <p:ph idx="4294967295"/>
            <p:extLst>
              <p:ext uri="{D42A27DB-BD31-4B8C-83A1-F6EECF244321}">
                <p14:modId xmlns:p14="http://schemas.microsoft.com/office/powerpoint/2010/main" val="1456633919"/>
              </p:ext>
            </p:extLst>
          </p:nvPr>
        </p:nvGraphicFramePr>
        <p:xfrm>
          <a:off x="1115616" y="1149565"/>
          <a:ext cx="6399213" cy="4686300"/>
        </p:xfrm>
        <a:graphic>
          <a:graphicData uri="http://schemas.openxmlformats.org/presentationml/2006/ole">
            <mc:AlternateContent xmlns:mc="http://schemas.openxmlformats.org/markup-compatibility/2006">
              <mc:Choice xmlns:v="urn:schemas-microsoft-com:vml" Requires="v">
                <p:oleObj name="Photo Editor Photo" r:id="rId2" imgW="13590476" imgH="9952381" progId="MSPhotoEd.3">
                  <p:embed/>
                </p:oleObj>
              </mc:Choice>
              <mc:Fallback>
                <p:oleObj name="Photo Editor Photo" r:id="rId2" imgW="13590476" imgH="9952381" progId="MSPhotoEd.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149565"/>
                        <a:ext cx="6399213"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9" name="Rectangle 5">
            <a:extLst>
              <a:ext uri="{FF2B5EF4-FFF2-40B4-BE49-F238E27FC236}">
                <a16:creationId xmlns:a16="http://schemas.microsoft.com/office/drawing/2014/main" id="{93A5F003-A3EA-456B-8705-519FB9DFC521}"/>
              </a:ext>
            </a:extLst>
          </p:cNvPr>
          <p:cNvSpPr>
            <a:spLocks noChangeArrowheads="1"/>
          </p:cNvSpPr>
          <p:nvPr/>
        </p:nvSpPr>
        <p:spPr bwMode="auto">
          <a:xfrm>
            <a:off x="2699792" y="5956240"/>
            <a:ext cx="2557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zh-CN" sz="2000" b="0" i="0" dirty="0">
                <a:effectLst/>
                <a:latin typeface="Inter"/>
              </a:rPr>
              <a:t>1955 </a:t>
            </a:r>
            <a:r>
              <a:rPr lang="zh-CN" altLang="en-US" sz="2000" b="0" i="0" dirty="0">
                <a:effectLst/>
                <a:latin typeface="Inter"/>
              </a:rPr>
              <a:t>年苏联铁路网络</a:t>
            </a:r>
            <a:endParaRPr kumimoji="1" lang="zh-CN" altLang="en-US" sz="20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77C664A-EACD-425B-A2BC-B9B6954B35FA}"/>
              </a:ext>
            </a:extLst>
          </p:cNvPr>
          <p:cNvSpPr>
            <a:spLocks noGrp="1" noChangeArrowheads="1"/>
          </p:cNvSpPr>
          <p:nvPr>
            <p:ph type="title" idx="4294967295"/>
          </p:nvPr>
        </p:nvSpPr>
        <p:spPr>
          <a:xfrm>
            <a:off x="467544" y="0"/>
            <a:ext cx="7886700" cy="1325563"/>
          </a:xfrm>
        </p:spPr>
        <p:txBody>
          <a:bodyPr/>
          <a:lstStyle/>
          <a:p>
            <a:r>
              <a:rPr lang="zh-CN" altLang="en-US" dirty="0"/>
              <a:t>最大流与最小割</a:t>
            </a:r>
            <a:endParaRPr lang="en-US" altLang="zh-CN" dirty="0"/>
          </a:p>
        </p:txBody>
      </p:sp>
      <p:sp>
        <p:nvSpPr>
          <p:cNvPr id="7" name="灯片编号占位符 5">
            <a:extLst>
              <a:ext uri="{FF2B5EF4-FFF2-40B4-BE49-F238E27FC236}">
                <a16:creationId xmlns:a16="http://schemas.microsoft.com/office/drawing/2014/main" id="{6D30BA32-DB73-4335-B705-3709A48C1C8C}"/>
              </a:ext>
            </a:extLst>
          </p:cNvPr>
          <p:cNvSpPr>
            <a:spLocks noGrp="1"/>
          </p:cNvSpPr>
          <p:nvPr>
            <p:ph type="sldNum" sz="quarter" idx="4294967295"/>
          </p:nvPr>
        </p:nvSpPr>
        <p:spPr>
          <a:xfrm>
            <a:off x="7086600" y="6356350"/>
            <a:ext cx="2057400" cy="365125"/>
          </a:xfrm>
        </p:spPr>
        <p:txBody>
          <a:bodyPr/>
          <a:lstStyle/>
          <a:p>
            <a:fld id="{877ED8BD-35EF-4AD4-8981-7FF3FB65238F}" type="slidenum">
              <a:rPr lang="zh-CN" altLang="en-US"/>
              <a:pPr/>
              <a:t>60</a:t>
            </a:fld>
            <a:endParaRPr lang="en-US" altLang="zh-CN"/>
          </a:p>
        </p:txBody>
      </p:sp>
      <p:sp>
        <p:nvSpPr>
          <p:cNvPr id="51203" name="Rectangle 3">
            <a:extLst>
              <a:ext uri="{FF2B5EF4-FFF2-40B4-BE49-F238E27FC236}">
                <a16:creationId xmlns:a16="http://schemas.microsoft.com/office/drawing/2014/main" id="{159D3F06-42F0-47D7-8F29-936B79CE0BA7}"/>
              </a:ext>
            </a:extLst>
          </p:cNvPr>
          <p:cNvSpPr>
            <a:spLocks noGrp="1" noChangeArrowheads="1"/>
          </p:cNvSpPr>
          <p:nvPr>
            <p:ph idx="4294967295"/>
          </p:nvPr>
        </p:nvSpPr>
        <p:spPr>
          <a:xfrm>
            <a:off x="685800" y="1052736"/>
            <a:ext cx="7772400" cy="4114800"/>
          </a:xfrm>
        </p:spPr>
        <p:txBody>
          <a:bodyPr>
            <a:normAutofit/>
          </a:bodyPr>
          <a:lstStyle/>
          <a:p>
            <a:pPr>
              <a:lnSpc>
                <a:spcPct val="150000"/>
              </a:lnSpc>
            </a:pPr>
            <a:r>
              <a:rPr lang="zh-CN" altLang="en-US" sz="2600" dirty="0">
                <a:sym typeface="Symbol" panose="05050102010706020507" pitchFamily="18" charset="2"/>
              </a:rPr>
              <a:t>推论.  设</a:t>
            </a:r>
            <a:r>
              <a:rPr lang="en-US" altLang="zh-CN" sz="2600" dirty="0">
                <a:sym typeface="Symbol" panose="05050102010706020507" pitchFamily="18" charset="2"/>
              </a:rPr>
              <a:t>f</a:t>
            </a:r>
            <a:r>
              <a:rPr lang="zh-CN" altLang="en-US" sz="2600" dirty="0">
                <a:sym typeface="Symbol" panose="05050102010706020507" pitchFamily="18" charset="2"/>
              </a:rPr>
              <a:t>是任意的流，并设</a:t>
            </a:r>
            <a:r>
              <a:rPr lang="en-US" altLang="zh-CN" sz="2600" dirty="0"/>
              <a:t> (A, B) </a:t>
            </a:r>
            <a:r>
              <a:rPr lang="zh-CN" altLang="en-US" sz="2600" dirty="0"/>
              <a:t>是任意的割</a:t>
            </a:r>
            <a:r>
              <a:rPr lang="en-US" altLang="zh-CN" sz="2600" dirty="0"/>
              <a:t>. </a:t>
            </a:r>
            <a:r>
              <a:rPr lang="zh-CN" altLang="en-US" sz="2600" dirty="0"/>
              <a:t>如果</a:t>
            </a:r>
            <a:r>
              <a:rPr lang="en-US" altLang="zh-CN" sz="2600" dirty="0">
                <a:sym typeface="Symbol" panose="05050102010706020507" pitchFamily="18" charset="2"/>
              </a:rPr>
              <a:t>v(f)</a:t>
            </a:r>
            <a:r>
              <a:rPr lang="en-US" altLang="zh-CN" sz="2600" dirty="0"/>
              <a:t> =</a:t>
            </a:r>
            <a:r>
              <a:rPr lang="en-US" altLang="zh-CN" sz="2600" dirty="0">
                <a:sym typeface="Symbol" panose="05050102010706020507" pitchFamily="18" charset="2"/>
              </a:rPr>
              <a:t> cap(A, B), </a:t>
            </a:r>
            <a:r>
              <a:rPr lang="zh-CN" altLang="en-US" sz="2600" dirty="0">
                <a:sym typeface="Symbol" panose="05050102010706020507" pitchFamily="18" charset="2"/>
              </a:rPr>
              <a:t>那么</a:t>
            </a:r>
            <a:r>
              <a:rPr lang="en-US" altLang="zh-CN" sz="2600" dirty="0">
                <a:sym typeface="Symbol" panose="05050102010706020507" pitchFamily="18" charset="2"/>
              </a:rPr>
              <a:t> f </a:t>
            </a:r>
            <a:r>
              <a:rPr lang="zh-CN" altLang="en-US" sz="2600" dirty="0">
                <a:sym typeface="Symbol" panose="05050102010706020507" pitchFamily="18" charset="2"/>
              </a:rPr>
              <a:t>是最大流，并且</a:t>
            </a:r>
            <a:r>
              <a:rPr lang="en-US" altLang="zh-CN" sz="2600" dirty="0">
                <a:sym typeface="Symbol" panose="05050102010706020507" pitchFamily="18" charset="2"/>
              </a:rPr>
              <a:t>(A, B) </a:t>
            </a:r>
            <a:r>
              <a:rPr lang="zh-CN" altLang="en-US" sz="2600" dirty="0">
                <a:sym typeface="Symbol" panose="05050102010706020507" pitchFamily="18" charset="2"/>
              </a:rPr>
              <a:t>是最小割</a:t>
            </a:r>
            <a:r>
              <a:rPr lang="en-US" altLang="zh-CN" sz="2600" dirty="0">
                <a:sym typeface="Symbol" panose="05050102010706020507" pitchFamily="18" charset="2"/>
              </a:rPr>
              <a:t>.</a:t>
            </a:r>
          </a:p>
          <a:p>
            <a:pPr>
              <a:lnSpc>
                <a:spcPct val="150000"/>
              </a:lnSpc>
            </a:pPr>
            <a:endParaRPr lang="zh-CN" altLang="en-US" sz="2600" dirty="0"/>
          </a:p>
        </p:txBody>
      </p:sp>
      <p:pic>
        <p:nvPicPr>
          <p:cNvPr id="51204" name="Picture 4">
            <a:extLst>
              <a:ext uri="{FF2B5EF4-FFF2-40B4-BE49-F238E27FC236}">
                <a16:creationId xmlns:a16="http://schemas.microsoft.com/office/drawing/2014/main" id="{D62D0471-12F2-4C95-AD17-645077550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104" y="2448051"/>
            <a:ext cx="6347792" cy="427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9058595-2D14-4A90-9D50-05AE7A6F712B}"/>
              </a:ext>
            </a:extLst>
          </p:cNvPr>
          <p:cNvSpPr>
            <a:spLocks noGrp="1" noChangeArrowheads="1"/>
          </p:cNvSpPr>
          <p:nvPr>
            <p:ph type="title" idx="4294967295"/>
          </p:nvPr>
        </p:nvSpPr>
        <p:spPr>
          <a:xfrm>
            <a:off x="628650" y="233362"/>
            <a:ext cx="7886700" cy="1325563"/>
          </a:xfrm>
        </p:spPr>
        <p:txBody>
          <a:bodyPr/>
          <a:lstStyle/>
          <a:p>
            <a:r>
              <a:rPr lang="zh-CN" altLang="en-US" dirty="0"/>
              <a:t>最大流与最小割</a:t>
            </a:r>
            <a:endParaRPr lang="en-US" altLang="zh-CN" dirty="0"/>
          </a:p>
        </p:txBody>
      </p:sp>
      <p:sp>
        <p:nvSpPr>
          <p:cNvPr id="10" name="灯片编号占位符 5">
            <a:extLst>
              <a:ext uri="{FF2B5EF4-FFF2-40B4-BE49-F238E27FC236}">
                <a16:creationId xmlns:a16="http://schemas.microsoft.com/office/drawing/2014/main" id="{6ADDAE7A-EE65-4D1E-ABA6-FD54E983FA2B}"/>
              </a:ext>
            </a:extLst>
          </p:cNvPr>
          <p:cNvSpPr>
            <a:spLocks noGrp="1"/>
          </p:cNvSpPr>
          <p:nvPr>
            <p:ph type="sldNum" sz="quarter" idx="4294967295"/>
          </p:nvPr>
        </p:nvSpPr>
        <p:spPr>
          <a:xfrm>
            <a:off x="7086600" y="6356350"/>
            <a:ext cx="2057400" cy="365125"/>
          </a:xfrm>
        </p:spPr>
        <p:txBody>
          <a:bodyPr/>
          <a:lstStyle/>
          <a:p>
            <a:fld id="{E3ACA22E-27A5-4591-B30A-2AE3C31B2097}" type="slidenum">
              <a:rPr lang="zh-CN" altLang="en-US"/>
              <a:pPr/>
              <a:t>61</a:t>
            </a:fld>
            <a:endParaRPr lang="en-US" altLang="zh-CN"/>
          </a:p>
        </p:txBody>
      </p:sp>
      <p:sp>
        <p:nvSpPr>
          <p:cNvPr id="45059" name="Rectangle 3">
            <a:extLst>
              <a:ext uri="{FF2B5EF4-FFF2-40B4-BE49-F238E27FC236}">
                <a16:creationId xmlns:a16="http://schemas.microsoft.com/office/drawing/2014/main" id="{44355C51-B756-4721-BCCF-4A414B273411}"/>
              </a:ext>
            </a:extLst>
          </p:cNvPr>
          <p:cNvSpPr>
            <a:spLocks noGrp="1" noChangeArrowheads="1"/>
          </p:cNvSpPr>
          <p:nvPr>
            <p:ph idx="4294967295"/>
          </p:nvPr>
        </p:nvSpPr>
        <p:spPr>
          <a:xfrm>
            <a:off x="467544" y="1412776"/>
            <a:ext cx="7886700" cy="4351338"/>
          </a:xfrm>
        </p:spPr>
        <p:txBody>
          <a:bodyPr>
            <a:normAutofit/>
          </a:bodyPr>
          <a:lstStyle/>
          <a:p>
            <a:pPr>
              <a:lnSpc>
                <a:spcPct val="150000"/>
              </a:lnSpc>
            </a:pPr>
            <a:r>
              <a:rPr lang="zh-CN" altLang="en-US" sz="2800" dirty="0"/>
              <a:t>令    表示由</a:t>
            </a:r>
            <a:r>
              <a:rPr lang="en-US" altLang="zh-CN" sz="2800" dirty="0"/>
              <a:t>Ford-Fulkerson</a:t>
            </a:r>
            <a:r>
              <a:rPr lang="zh-CN" altLang="en-US" sz="2800" dirty="0"/>
              <a:t>返回的流</a:t>
            </a:r>
            <a:endParaRPr lang="en-US" altLang="zh-CN" sz="2800" dirty="0"/>
          </a:p>
          <a:p>
            <a:pPr>
              <a:lnSpc>
                <a:spcPct val="150000"/>
              </a:lnSpc>
            </a:pPr>
            <a:r>
              <a:rPr lang="zh-CN" altLang="en-US" sz="2800" dirty="0"/>
              <a:t>给出一个</a:t>
            </a:r>
            <a:r>
              <a:rPr lang="en-US" altLang="zh-CN" sz="2800" dirty="0"/>
              <a:t>s-t</a:t>
            </a:r>
            <a:r>
              <a:rPr lang="zh-CN" altLang="en-US" sz="2800" dirty="0"/>
              <a:t>割(</a:t>
            </a:r>
            <a:r>
              <a:rPr lang="en-US" altLang="zh-CN" sz="2800" dirty="0"/>
              <a:t>A*,B*)</a:t>
            </a:r>
            <a:r>
              <a:rPr lang="zh-CN" altLang="en-US" sz="2800" dirty="0"/>
              <a:t>使得</a:t>
            </a:r>
          </a:p>
          <a:p>
            <a:pPr>
              <a:lnSpc>
                <a:spcPct val="150000"/>
              </a:lnSpc>
              <a:buFont typeface="Wingdings" panose="05000000000000000000" pitchFamily="2" charset="2"/>
              <a:buNone/>
            </a:pPr>
            <a:r>
              <a:rPr lang="zh-CN" altLang="en-US" sz="2800" dirty="0"/>
              <a:t>                    </a:t>
            </a:r>
          </a:p>
          <a:p>
            <a:pPr>
              <a:lnSpc>
                <a:spcPct val="150000"/>
              </a:lnSpc>
              <a:buFont typeface="Wingdings" panose="05000000000000000000" pitchFamily="2" charset="2"/>
              <a:buNone/>
            </a:pPr>
            <a:r>
              <a:rPr lang="zh-CN" altLang="en-US" sz="2800" dirty="0"/>
              <a:t>  说明       有任何流的最大值，并且 (</a:t>
            </a:r>
            <a:r>
              <a:rPr lang="en-US" altLang="zh-CN" sz="2800" dirty="0"/>
              <a:t>A*,B*)</a:t>
            </a:r>
            <a:r>
              <a:rPr lang="zh-CN" altLang="en-US" sz="2800" dirty="0"/>
              <a:t>有任何</a:t>
            </a:r>
            <a:r>
              <a:rPr lang="en-US" altLang="zh-CN" sz="2800" dirty="0"/>
              <a:t>s-t</a:t>
            </a:r>
            <a:r>
              <a:rPr lang="zh-CN" altLang="en-US" sz="2800" dirty="0"/>
              <a:t>割最小的容量</a:t>
            </a:r>
            <a:endParaRPr lang="en-US" altLang="zh-CN" sz="2800" dirty="0"/>
          </a:p>
        </p:txBody>
      </p:sp>
      <p:graphicFrame>
        <p:nvGraphicFramePr>
          <p:cNvPr id="45060" name="Object 4">
            <a:extLst>
              <a:ext uri="{FF2B5EF4-FFF2-40B4-BE49-F238E27FC236}">
                <a16:creationId xmlns:a16="http://schemas.microsoft.com/office/drawing/2014/main" id="{84F6FCB8-5E88-4A2D-8E6F-D36EBD7EC17F}"/>
              </a:ext>
            </a:extLst>
          </p:cNvPr>
          <p:cNvGraphicFramePr>
            <a:graphicFrameLocks noChangeAspect="1"/>
          </p:cNvGraphicFramePr>
          <p:nvPr>
            <p:extLst>
              <p:ext uri="{D42A27DB-BD31-4B8C-83A1-F6EECF244321}">
                <p14:modId xmlns:p14="http://schemas.microsoft.com/office/powerpoint/2010/main" val="3044301404"/>
              </p:ext>
            </p:extLst>
          </p:nvPr>
        </p:nvGraphicFramePr>
        <p:xfrm>
          <a:off x="1435894" y="3639393"/>
          <a:ext cx="433388" cy="685800"/>
        </p:xfrm>
        <a:graphic>
          <a:graphicData uri="http://schemas.openxmlformats.org/presentationml/2006/ole">
            <mc:AlternateContent xmlns:mc="http://schemas.openxmlformats.org/markup-compatibility/2006">
              <mc:Choice xmlns:v="urn:schemas-microsoft-com:vml" Requires="v">
                <p:oleObj name="Equation" r:id="rId3" imgW="152280" imgH="241200" progId="Equation.3">
                  <p:embed/>
                </p:oleObj>
              </mc:Choice>
              <mc:Fallback>
                <p:oleObj name="Equation" r:id="rId3" imgW="15228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894" y="3639393"/>
                        <a:ext cx="433388"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5">
            <a:extLst>
              <a:ext uri="{FF2B5EF4-FFF2-40B4-BE49-F238E27FC236}">
                <a16:creationId xmlns:a16="http://schemas.microsoft.com/office/drawing/2014/main" id="{AC2E2580-E495-4614-8617-90D47FFE7EEA}"/>
              </a:ext>
            </a:extLst>
          </p:cNvPr>
          <p:cNvGraphicFramePr>
            <a:graphicFrameLocks noChangeAspect="1"/>
          </p:cNvGraphicFramePr>
          <p:nvPr>
            <p:extLst>
              <p:ext uri="{D42A27DB-BD31-4B8C-83A1-F6EECF244321}">
                <p14:modId xmlns:p14="http://schemas.microsoft.com/office/powerpoint/2010/main" val="2856894251"/>
              </p:ext>
            </p:extLst>
          </p:nvPr>
        </p:nvGraphicFramePr>
        <p:xfrm>
          <a:off x="3238500" y="2909094"/>
          <a:ext cx="2667000" cy="611188"/>
        </p:xfrm>
        <a:graphic>
          <a:graphicData uri="http://schemas.openxmlformats.org/presentationml/2006/ole">
            <mc:AlternateContent xmlns:mc="http://schemas.openxmlformats.org/markup-compatibility/2006">
              <mc:Choice xmlns:v="urn:schemas-microsoft-com:vml" Requires="v">
                <p:oleObj name="Equation" r:id="rId5" imgW="1054080" imgH="241200" progId="Equation.3">
                  <p:embed/>
                </p:oleObj>
              </mc:Choice>
              <mc:Fallback>
                <p:oleObj name="Equation" r:id="rId5" imgW="105408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2909094"/>
                        <a:ext cx="2667000"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2" name="Object 6">
            <a:extLst>
              <a:ext uri="{FF2B5EF4-FFF2-40B4-BE49-F238E27FC236}">
                <a16:creationId xmlns:a16="http://schemas.microsoft.com/office/drawing/2014/main" id="{A95FC67C-495E-4776-82B8-A9261805DD80}"/>
              </a:ext>
            </a:extLst>
          </p:cNvPr>
          <p:cNvGraphicFramePr>
            <a:graphicFrameLocks noChangeAspect="1"/>
          </p:cNvGraphicFramePr>
          <p:nvPr>
            <p:extLst>
              <p:ext uri="{D42A27DB-BD31-4B8C-83A1-F6EECF244321}">
                <p14:modId xmlns:p14="http://schemas.microsoft.com/office/powerpoint/2010/main" val="2050071934"/>
              </p:ext>
            </p:extLst>
          </p:nvPr>
        </p:nvGraphicFramePr>
        <p:xfrm>
          <a:off x="1002506" y="1412776"/>
          <a:ext cx="433388" cy="685800"/>
        </p:xfrm>
        <a:graphic>
          <a:graphicData uri="http://schemas.openxmlformats.org/presentationml/2006/ole">
            <mc:AlternateContent xmlns:mc="http://schemas.openxmlformats.org/markup-compatibility/2006">
              <mc:Choice xmlns:v="urn:schemas-microsoft-com:vml" Requires="v">
                <p:oleObj name="Equation" r:id="rId7" imgW="152280" imgH="241200" progId="Equation.3">
                  <p:embed/>
                </p:oleObj>
              </mc:Choice>
              <mc:Fallback>
                <p:oleObj name="Equation" r:id="rId7" imgW="152280" imgH="2412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506" y="1412776"/>
                        <a:ext cx="433388"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4" name="Text Box 8">
            <a:extLst>
              <a:ext uri="{FF2B5EF4-FFF2-40B4-BE49-F238E27FC236}">
                <a16:creationId xmlns:a16="http://schemas.microsoft.com/office/drawing/2014/main" id="{FE6095F2-C7CB-4477-B244-3EBC87DAE250}"/>
              </a:ext>
            </a:extLst>
          </p:cNvPr>
          <p:cNvSpPr txBox="1">
            <a:spLocks noChangeArrowheads="1"/>
          </p:cNvSpPr>
          <p:nvPr/>
        </p:nvSpPr>
        <p:spPr bwMode="auto">
          <a:xfrm>
            <a:off x="1219200" y="5257800"/>
            <a:ext cx="754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en-US" altLang="zh-CN" sz="3200">
                <a:latin typeface="Tahoma" panose="020B0604030504040204" pitchFamily="34" charset="0"/>
              </a:rPr>
              <a:t>Ford-Fulkerson</a:t>
            </a:r>
            <a:r>
              <a:rPr kumimoji="1" lang="zh-CN" altLang="en-US" sz="3200">
                <a:latin typeface="Tahoma" panose="020B0604030504040204" pitchFamily="34" charset="0"/>
              </a:rPr>
              <a:t>终止时的流有什么性质？</a:t>
            </a:r>
            <a:endParaRPr kumimoji="1" lang="en-US" altLang="zh-CN" sz="32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64"/>
                                        </p:tgtEl>
                                        <p:attrNameLst>
                                          <p:attrName>style.visibility</p:attrName>
                                        </p:attrNameLst>
                                      </p:cBhvr>
                                      <p:to>
                                        <p:strVal val="visible"/>
                                      </p:to>
                                    </p:set>
                                    <p:anim calcmode="lin" valueType="num">
                                      <p:cBhvr additive="base">
                                        <p:cTn id="7" dur="500" fill="hold"/>
                                        <p:tgtEl>
                                          <p:spTgt spid="45064"/>
                                        </p:tgtEl>
                                        <p:attrNameLst>
                                          <p:attrName>ppt_x</p:attrName>
                                        </p:attrNameLst>
                                      </p:cBhvr>
                                      <p:tavLst>
                                        <p:tav tm="0">
                                          <p:val>
                                            <p:strVal val="0-#ppt_w/2"/>
                                          </p:val>
                                        </p:tav>
                                        <p:tav tm="100000">
                                          <p:val>
                                            <p:strVal val="#ppt_x"/>
                                          </p:val>
                                        </p:tav>
                                      </p:tavLst>
                                    </p:anim>
                                    <p:anim calcmode="lin" valueType="num">
                                      <p:cBhvr additive="base">
                                        <p:cTn id="8" dur="500" fill="hold"/>
                                        <p:tgtEl>
                                          <p:spTgt spid="450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EE96835-6E2B-40F8-824E-35E18ED8E5FA}"/>
              </a:ext>
            </a:extLst>
          </p:cNvPr>
          <p:cNvSpPr>
            <a:spLocks noGrp="1" noChangeArrowheads="1"/>
          </p:cNvSpPr>
          <p:nvPr>
            <p:ph type="title" idx="4294967295"/>
          </p:nvPr>
        </p:nvSpPr>
        <p:spPr>
          <a:xfrm>
            <a:off x="755576" y="188640"/>
            <a:ext cx="7886700" cy="1325563"/>
          </a:xfrm>
        </p:spPr>
        <p:txBody>
          <a:bodyPr/>
          <a:lstStyle/>
          <a:p>
            <a:r>
              <a:rPr lang="zh-CN" altLang="en-US" dirty="0"/>
              <a:t>最大流与最小割</a:t>
            </a:r>
            <a:endParaRPr lang="en-US" altLang="zh-CN" dirty="0"/>
          </a:p>
        </p:txBody>
      </p:sp>
      <p:sp>
        <p:nvSpPr>
          <p:cNvPr id="6" name="灯片编号占位符 5">
            <a:extLst>
              <a:ext uri="{FF2B5EF4-FFF2-40B4-BE49-F238E27FC236}">
                <a16:creationId xmlns:a16="http://schemas.microsoft.com/office/drawing/2014/main" id="{852A858D-AFDA-4622-8739-6CDF7F862B9A}"/>
              </a:ext>
            </a:extLst>
          </p:cNvPr>
          <p:cNvSpPr>
            <a:spLocks noGrp="1"/>
          </p:cNvSpPr>
          <p:nvPr>
            <p:ph type="sldNum" sz="quarter" idx="4294967295"/>
          </p:nvPr>
        </p:nvSpPr>
        <p:spPr>
          <a:xfrm>
            <a:off x="7086600" y="6356350"/>
            <a:ext cx="2057400" cy="365125"/>
          </a:xfrm>
        </p:spPr>
        <p:txBody>
          <a:bodyPr/>
          <a:lstStyle/>
          <a:p>
            <a:fld id="{B5C532DF-C975-461F-9E26-4B313B425FFF}" type="slidenum">
              <a:rPr lang="zh-CN" altLang="en-US"/>
              <a:pPr/>
              <a:t>62</a:t>
            </a:fld>
            <a:endParaRPr lang="en-US" altLang="zh-CN"/>
          </a:p>
        </p:txBody>
      </p:sp>
      <p:sp>
        <p:nvSpPr>
          <p:cNvPr id="46083" name="Rectangle 3">
            <a:extLst>
              <a:ext uri="{FF2B5EF4-FFF2-40B4-BE49-F238E27FC236}">
                <a16:creationId xmlns:a16="http://schemas.microsoft.com/office/drawing/2014/main" id="{51B156B6-540C-463D-B944-B4F004BD4350}"/>
              </a:ext>
            </a:extLst>
          </p:cNvPr>
          <p:cNvSpPr>
            <a:spLocks noGrp="1" noChangeArrowheads="1"/>
          </p:cNvSpPr>
          <p:nvPr>
            <p:ph idx="4294967295"/>
          </p:nvPr>
        </p:nvSpPr>
        <p:spPr>
          <a:xfrm>
            <a:off x="539552" y="1750917"/>
            <a:ext cx="8102724" cy="4351338"/>
          </a:xfrm>
        </p:spPr>
        <p:txBody>
          <a:bodyPr>
            <a:normAutofit fontScale="92500" lnSpcReduction="10000"/>
          </a:bodyPr>
          <a:lstStyle/>
          <a:p>
            <a:pPr>
              <a:lnSpc>
                <a:spcPct val="150000"/>
              </a:lnSpc>
            </a:pPr>
            <a:r>
              <a:rPr lang="zh-CN" altLang="en-US" sz="2800" dirty="0"/>
              <a:t>定理7.9 如果</a:t>
            </a:r>
            <a:r>
              <a:rPr lang="en-US" altLang="zh-CN" sz="2800" dirty="0"/>
              <a:t>f</a:t>
            </a:r>
            <a:r>
              <a:rPr lang="zh-CN" altLang="en-US" sz="2800" dirty="0"/>
              <a:t>是使得剩余图</a:t>
            </a:r>
            <a:r>
              <a:rPr lang="en-US" altLang="zh-CN" sz="2800" dirty="0"/>
              <a:t>G</a:t>
            </a:r>
            <a:r>
              <a:rPr lang="en-US" altLang="zh-CN" sz="2000" dirty="0"/>
              <a:t>f</a:t>
            </a:r>
            <a:r>
              <a:rPr lang="zh-CN" altLang="en-US" sz="2800" dirty="0"/>
              <a:t>中没有</a:t>
            </a:r>
            <a:r>
              <a:rPr lang="en-US" altLang="zh-CN" sz="2800" dirty="0"/>
              <a:t>s-t</a:t>
            </a:r>
            <a:r>
              <a:rPr lang="zh-CN" altLang="en-US" sz="2800" dirty="0"/>
              <a:t>路径的一个</a:t>
            </a:r>
            <a:r>
              <a:rPr lang="en-US" altLang="zh-CN" sz="2800" dirty="0"/>
              <a:t>s-t</a:t>
            </a:r>
            <a:r>
              <a:rPr lang="zh-CN" altLang="en-US" sz="2800" dirty="0"/>
              <a:t>流，那么在</a:t>
            </a:r>
            <a:r>
              <a:rPr lang="en-US" altLang="zh-CN" sz="2800" dirty="0"/>
              <a:t>G</a:t>
            </a:r>
            <a:r>
              <a:rPr lang="zh-CN" altLang="en-US" sz="2800" dirty="0">
                <a:solidFill>
                  <a:schemeClr val="accent4"/>
                </a:solidFill>
              </a:rPr>
              <a:t>中存在一个 </a:t>
            </a:r>
            <a:r>
              <a:rPr lang="en-US" altLang="zh-CN" sz="2800" dirty="0">
                <a:solidFill>
                  <a:schemeClr val="accent4"/>
                </a:solidFill>
              </a:rPr>
              <a:t>s-t</a:t>
            </a:r>
            <a:r>
              <a:rPr lang="zh-CN" altLang="en-US" sz="2800" dirty="0">
                <a:solidFill>
                  <a:schemeClr val="accent4"/>
                </a:solidFill>
              </a:rPr>
              <a:t>割(</a:t>
            </a:r>
            <a:r>
              <a:rPr lang="en-US" altLang="zh-CN" sz="2800" dirty="0">
                <a:solidFill>
                  <a:schemeClr val="accent4"/>
                </a:solidFill>
              </a:rPr>
              <a:t>A*,B*)</a:t>
            </a:r>
            <a:r>
              <a:rPr lang="zh-CN" altLang="en-US" sz="2800" dirty="0">
                <a:solidFill>
                  <a:schemeClr val="accent4"/>
                </a:solidFill>
              </a:rPr>
              <a:t>使得</a:t>
            </a:r>
            <a:r>
              <a:rPr lang="en-US" altLang="zh-CN" sz="2800" dirty="0">
                <a:solidFill>
                  <a:schemeClr val="accent4"/>
                </a:solidFill>
              </a:rPr>
              <a:t>v(f)=c(A*,B*).</a:t>
            </a:r>
            <a:r>
              <a:rPr lang="zh-CN" altLang="en-US" sz="2800" dirty="0"/>
              <a:t>因此，</a:t>
            </a:r>
            <a:r>
              <a:rPr lang="en-US" altLang="zh-CN" sz="2800" dirty="0">
                <a:solidFill>
                  <a:schemeClr val="accent4"/>
                </a:solidFill>
              </a:rPr>
              <a:t>f</a:t>
            </a:r>
            <a:r>
              <a:rPr lang="zh-CN" altLang="en-US" sz="2800" dirty="0">
                <a:solidFill>
                  <a:schemeClr val="accent4"/>
                </a:solidFill>
              </a:rPr>
              <a:t>有</a:t>
            </a:r>
            <a:r>
              <a:rPr lang="en-US" altLang="zh-CN" sz="2800" dirty="0">
                <a:solidFill>
                  <a:schemeClr val="accent4"/>
                </a:solidFill>
              </a:rPr>
              <a:t>G</a:t>
            </a:r>
            <a:r>
              <a:rPr lang="zh-CN" altLang="en-US" sz="2800" dirty="0">
                <a:solidFill>
                  <a:schemeClr val="accent4"/>
                </a:solidFill>
              </a:rPr>
              <a:t>中任何流的最大值，且(</a:t>
            </a:r>
            <a:r>
              <a:rPr lang="en-US" altLang="zh-CN" sz="2800" dirty="0">
                <a:solidFill>
                  <a:schemeClr val="accent4"/>
                </a:solidFill>
              </a:rPr>
              <a:t>A*,B*)</a:t>
            </a:r>
            <a:r>
              <a:rPr lang="zh-CN" altLang="en-US" sz="2800" dirty="0">
                <a:solidFill>
                  <a:schemeClr val="accent4"/>
                </a:solidFill>
              </a:rPr>
              <a:t>有</a:t>
            </a:r>
            <a:r>
              <a:rPr lang="en-US" altLang="zh-CN" sz="2800" dirty="0">
                <a:solidFill>
                  <a:schemeClr val="accent4"/>
                </a:solidFill>
              </a:rPr>
              <a:t>G</a:t>
            </a:r>
            <a:r>
              <a:rPr lang="zh-CN" altLang="en-US" sz="2800" dirty="0">
                <a:solidFill>
                  <a:schemeClr val="accent4"/>
                </a:solidFill>
              </a:rPr>
              <a:t>中任何</a:t>
            </a:r>
            <a:r>
              <a:rPr lang="en-US" altLang="zh-CN" sz="2800" dirty="0">
                <a:solidFill>
                  <a:schemeClr val="accent4"/>
                </a:solidFill>
              </a:rPr>
              <a:t>s-t</a:t>
            </a:r>
            <a:r>
              <a:rPr lang="zh-CN" altLang="en-US" sz="2800" dirty="0">
                <a:solidFill>
                  <a:schemeClr val="accent4"/>
                </a:solidFill>
              </a:rPr>
              <a:t>割的最小容量</a:t>
            </a:r>
            <a:r>
              <a:rPr lang="zh-CN" altLang="en-US" sz="2800" dirty="0"/>
              <a:t>。</a:t>
            </a:r>
          </a:p>
          <a:p>
            <a:pPr>
              <a:lnSpc>
                <a:spcPct val="150000"/>
              </a:lnSpc>
            </a:pPr>
            <a:endParaRPr lang="en-US" altLang="zh-CN" sz="2800" dirty="0"/>
          </a:p>
          <a:p>
            <a:pPr>
              <a:lnSpc>
                <a:spcPct val="150000"/>
              </a:lnSpc>
            </a:pPr>
            <a:r>
              <a:rPr lang="zh-CN" altLang="en-US" sz="2800" dirty="0">
                <a:sym typeface="Symbol" panose="05050102010706020507" pitchFamily="18" charset="2"/>
              </a:rPr>
              <a:t>最大流最小割定理</a:t>
            </a:r>
            <a:r>
              <a:rPr lang="en-US" altLang="zh-CN" sz="2800" dirty="0">
                <a:sym typeface="Symbol" panose="05050102010706020507" pitchFamily="18" charset="2"/>
              </a:rPr>
              <a:t>.  </a:t>
            </a:r>
            <a:r>
              <a:rPr lang="en-US" altLang="zh-CN" sz="2800" dirty="0">
                <a:solidFill>
                  <a:schemeClr val="hlink"/>
                </a:solidFill>
                <a:sym typeface="Symbol" panose="05050102010706020507" pitchFamily="18" charset="2"/>
              </a:rPr>
              <a:t>[Ford-Fulkerson 1956]  </a:t>
            </a:r>
            <a:r>
              <a:rPr lang="zh-CN" altLang="en-US" sz="2800" dirty="0">
                <a:solidFill>
                  <a:schemeClr val="accent4"/>
                </a:solidFill>
                <a:sym typeface="Symbol" panose="05050102010706020507" pitchFamily="18" charset="2"/>
              </a:rPr>
              <a:t>最大流的流量等于最小割的容量</a:t>
            </a:r>
            <a:endParaRPr lang="en-US" altLang="zh-CN" sz="2800" dirty="0">
              <a:solidFill>
                <a:schemeClr val="accent4"/>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71D3F04-F81C-428C-9A85-074EFF4B3FD4}"/>
              </a:ext>
            </a:extLst>
          </p:cNvPr>
          <p:cNvSpPr>
            <a:spLocks noGrp="1" noChangeArrowheads="1"/>
          </p:cNvSpPr>
          <p:nvPr>
            <p:ph type="title" idx="4294967295"/>
          </p:nvPr>
        </p:nvSpPr>
        <p:spPr>
          <a:xfrm>
            <a:off x="485775" y="150728"/>
            <a:ext cx="7886700" cy="1325563"/>
          </a:xfrm>
        </p:spPr>
        <p:txBody>
          <a:bodyPr/>
          <a:lstStyle/>
          <a:p>
            <a:r>
              <a:rPr lang="zh-CN" altLang="en-US" dirty="0"/>
              <a:t>最大流与最小割</a:t>
            </a:r>
            <a:endParaRPr lang="en-US" altLang="zh-CN" dirty="0"/>
          </a:p>
        </p:txBody>
      </p:sp>
      <p:sp>
        <p:nvSpPr>
          <p:cNvPr id="32" name="灯片编号占位符 5">
            <a:extLst>
              <a:ext uri="{FF2B5EF4-FFF2-40B4-BE49-F238E27FC236}">
                <a16:creationId xmlns:a16="http://schemas.microsoft.com/office/drawing/2014/main" id="{E72B1147-FD29-48BC-A738-965636B86197}"/>
              </a:ext>
            </a:extLst>
          </p:cNvPr>
          <p:cNvSpPr>
            <a:spLocks noGrp="1"/>
          </p:cNvSpPr>
          <p:nvPr>
            <p:ph type="sldNum" sz="quarter" idx="4294967295"/>
          </p:nvPr>
        </p:nvSpPr>
        <p:spPr>
          <a:xfrm>
            <a:off x="7086600" y="6356350"/>
            <a:ext cx="2057400" cy="365125"/>
          </a:xfrm>
        </p:spPr>
        <p:txBody>
          <a:bodyPr/>
          <a:lstStyle/>
          <a:p>
            <a:fld id="{41BE8FB7-9C8C-4ABC-85B4-AA7C2DDF7883}" type="slidenum">
              <a:rPr lang="zh-CN" altLang="en-US"/>
              <a:pPr/>
              <a:t>63</a:t>
            </a:fld>
            <a:endParaRPr lang="en-US" altLang="zh-CN"/>
          </a:p>
        </p:txBody>
      </p:sp>
      <p:sp>
        <p:nvSpPr>
          <p:cNvPr id="54275" name="Rectangle 3">
            <a:extLst>
              <a:ext uri="{FF2B5EF4-FFF2-40B4-BE49-F238E27FC236}">
                <a16:creationId xmlns:a16="http://schemas.microsoft.com/office/drawing/2014/main" id="{48E476AB-D27E-43FC-B2BD-7B3AE174F498}"/>
              </a:ext>
            </a:extLst>
          </p:cNvPr>
          <p:cNvSpPr>
            <a:spLocks noGrp="1" noChangeArrowheads="1"/>
          </p:cNvSpPr>
          <p:nvPr>
            <p:ph idx="4294967295"/>
          </p:nvPr>
        </p:nvSpPr>
        <p:spPr>
          <a:xfrm>
            <a:off x="276225" y="1044594"/>
            <a:ext cx="8305800" cy="4191000"/>
          </a:xfrm>
        </p:spPr>
        <p:txBody>
          <a:bodyPr>
            <a:normAutofit/>
          </a:bodyPr>
          <a:lstStyle/>
          <a:p>
            <a:pPr marL="342900" lvl="1" indent="0">
              <a:lnSpc>
                <a:spcPct val="150000"/>
              </a:lnSpc>
              <a:buNone/>
            </a:pPr>
            <a:r>
              <a:rPr lang="zh-CN" altLang="en-US" sz="2400" dirty="0"/>
              <a:t>证明：设流</a:t>
            </a:r>
            <a:r>
              <a:rPr lang="en-US" altLang="zh-CN" sz="2400" dirty="0"/>
              <a:t>f</a:t>
            </a:r>
            <a:r>
              <a:rPr lang="zh-CN" altLang="en-US" sz="2400" dirty="0"/>
              <a:t>没有增广路径</a:t>
            </a:r>
            <a:r>
              <a:rPr lang="en-US" altLang="zh-CN" sz="2400" dirty="0"/>
              <a:t>.</a:t>
            </a:r>
          </a:p>
          <a:p>
            <a:pPr lvl="1">
              <a:lnSpc>
                <a:spcPct val="150000"/>
              </a:lnSpc>
            </a:pPr>
            <a:r>
              <a:rPr lang="zh-CN" altLang="en-US" sz="2400" dirty="0"/>
              <a:t>定义集合</a:t>
            </a:r>
            <a:r>
              <a:rPr lang="en-US" altLang="zh-CN" sz="2400" dirty="0"/>
              <a:t>A </a:t>
            </a:r>
            <a:r>
              <a:rPr lang="zh-CN" altLang="en-US" sz="2400" dirty="0"/>
              <a:t>是</a:t>
            </a:r>
            <a:r>
              <a:rPr lang="zh-CN" altLang="en-US" sz="2400" b="1" dirty="0"/>
              <a:t>剩余图</a:t>
            </a:r>
            <a:r>
              <a:rPr lang="en-US" altLang="zh-CN" sz="2400" b="1" dirty="0"/>
              <a:t>G</a:t>
            </a:r>
            <a:r>
              <a:rPr lang="en-US" altLang="zh-CN" sz="2000" b="1" dirty="0"/>
              <a:t>f</a:t>
            </a:r>
            <a:r>
              <a:rPr lang="zh-CN" altLang="en-US" sz="2400" dirty="0"/>
              <a:t>中从源点</a:t>
            </a:r>
            <a:r>
              <a:rPr lang="en-US" altLang="zh-CN" sz="2400" dirty="0"/>
              <a:t>s</a:t>
            </a:r>
            <a:r>
              <a:rPr lang="zh-CN" altLang="en-US" sz="2400" dirty="0"/>
              <a:t>可达顶点集合.</a:t>
            </a:r>
            <a:endParaRPr lang="en-US" altLang="zh-CN" sz="2400" dirty="0"/>
          </a:p>
          <a:p>
            <a:pPr lvl="1">
              <a:lnSpc>
                <a:spcPct val="150000"/>
              </a:lnSpc>
            </a:pPr>
            <a:r>
              <a:rPr lang="zh-CN" altLang="en-US" sz="2400" dirty="0"/>
              <a:t>根据定义，那么</a:t>
            </a:r>
            <a:r>
              <a:rPr lang="en-US" altLang="zh-CN" sz="2400" dirty="0"/>
              <a:t>s </a:t>
            </a:r>
            <a:r>
              <a:rPr lang="en-US" altLang="zh-CN" sz="2400" dirty="0">
                <a:sym typeface="Symbol" panose="05050102010706020507" pitchFamily="18" charset="2"/>
              </a:rPr>
              <a:t> A；</a:t>
            </a:r>
            <a:r>
              <a:rPr lang="zh-CN" altLang="en-US" sz="2400" dirty="0">
                <a:sym typeface="Symbol" panose="05050102010706020507" pitchFamily="18" charset="2"/>
              </a:rPr>
              <a:t>终点 </a:t>
            </a:r>
            <a:r>
              <a:rPr lang="en-US" altLang="zh-CN" sz="2400" dirty="0">
                <a:sym typeface="Symbol" panose="05050102010706020507" pitchFamily="18" charset="2"/>
              </a:rPr>
              <a:t>t</a:t>
            </a:r>
            <a:r>
              <a:rPr lang="en-US" altLang="zh-CN" sz="2400" dirty="0"/>
              <a:t> </a:t>
            </a:r>
            <a:r>
              <a:rPr lang="en-US" altLang="zh-CN" sz="2400" dirty="0">
                <a:sym typeface="Symbol" panose="05050102010706020507" pitchFamily="18" charset="2"/>
              </a:rPr>
              <a:t> A, t</a:t>
            </a:r>
            <a:r>
              <a:rPr lang="en-US" altLang="zh-CN" sz="2400" dirty="0"/>
              <a:t> </a:t>
            </a:r>
            <a:r>
              <a:rPr lang="en-US" altLang="zh-CN" sz="2400" dirty="0">
                <a:sym typeface="Symbol" panose="05050102010706020507" pitchFamily="18" charset="2"/>
              </a:rPr>
              <a:t> B.</a:t>
            </a:r>
          </a:p>
          <a:p>
            <a:pPr lvl="1">
              <a:lnSpc>
                <a:spcPct val="150000"/>
              </a:lnSpc>
              <a:buFont typeface="Wingdings" panose="05000000000000000000" pitchFamily="2" charset="2"/>
              <a:buNone/>
            </a:pPr>
            <a:r>
              <a:rPr lang="zh-CN" altLang="en-US" sz="2400" dirty="0">
                <a:sym typeface="Symbol" panose="05050102010706020507" pitchFamily="18" charset="2"/>
              </a:rPr>
              <a:t>  如果</a:t>
            </a:r>
            <a:r>
              <a:rPr lang="en-US" altLang="zh-CN" sz="2400" dirty="0">
                <a:sym typeface="Symbol" panose="05050102010706020507" pitchFamily="18" charset="2"/>
              </a:rPr>
              <a:t>e=(</a:t>
            </a:r>
            <a:r>
              <a:rPr lang="en-US" altLang="zh-CN" sz="2400" dirty="0" err="1">
                <a:sym typeface="Symbol" panose="05050102010706020507" pitchFamily="18" charset="2"/>
              </a:rPr>
              <a:t>u,v</a:t>
            </a:r>
            <a:r>
              <a:rPr lang="en-US" altLang="zh-CN" sz="2400" dirty="0">
                <a:sym typeface="Symbol" panose="05050102010706020507" pitchFamily="18" charset="2"/>
              </a:rPr>
              <a:t>), </a:t>
            </a:r>
            <a:r>
              <a:rPr lang="en-US" altLang="zh-CN" sz="2400" dirty="0" err="1">
                <a:sym typeface="Symbol" panose="05050102010706020507" pitchFamily="18" charset="2"/>
              </a:rPr>
              <a:t>uA,vB</a:t>
            </a:r>
            <a:r>
              <a:rPr lang="en-US" altLang="zh-CN" sz="2400" dirty="0">
                <a:sym typeface="Symbol" panose="05050102010706020507" pitchFamily="18" charset="2"/>
              </a:rPr>
              <a:t>,</a:t>
            </a:r>
            <a:r>
              <a:rPr lang="zh-CN" altLang="en-US" sz="2400" dirty="0">
                <a:sym typeface="Symbol" panose="05050102010706020507" pitchFamily="18" charset="2"/>
              </a:rPr>
              <a:t>那么</a:t>
            </a:r>
            <a:r>
              <a:rPr lang="en-US" altLang="zh-CN" sz="2400" dirty="0">
                <a:sym typeface="Symbol" panose="05050102010706020507" pitchFamily="18" charset="2"/>
              </a:rPr>
              <a:t>f(e)=c(e);</a:t>
            </a:r>
          </a:p>
          <a:p>
            <a:pPr lvl="1">
              <a:lnSpc>
                <a:spcPct val="150000"/>
              </a:lnSpc>
              <a:buFont typeface="Wingdings" panose="05000000000000000000" pitchFamily="2" charset="2"/>
              <a:buNone/>
            </a:pPr>
            <a:r>
              <a:rPr lang="zh-CN" altLang="en-US" sz="2400" dirty="0">
                <a:sym typeface="Symbol" panose="05050102010706020507" pitchFamily="18" charset="2"/>
              </a:rPr>
              <a:t>  如果</a:t>
            </a:r>
            <a:r>
              <a:rPr lang="en-US" altLang="zh-CN" sz="2400" dirty="0">
                <a:sym typeface="Symbol" panose="05050102010706020507" pitchFamily="18" charset="2"/>
              </a:rPr>
              <a:t>e</a:t>
            </a:r>
            <a:r>
              <a:rPr lang="en-US" altLang="zh-CN" sz="2400" dirty="0">
                <a:latin typeface="Comic Sans MS" panose="030F0702030302020204" pitchFamily="66" charset="0"/>
                <a:sym typeface="Symbol" panose="05050102010706020507" pitchFamily="18" charset="2"/>
              </a:rPr>
              <a:t>’</a:t>
            </a:r>
            <a:r>
              <a:rPr lang="en-US" altLang="zh-CN" sz="2400" dirty="0">
                <a:sym typeface="Symbol" panose="05050102010706020507" pitchFamily="18" charset="2"/>
              </a:rPr>
              <a:t>=(</a:t>
            </a:r>
            <a:r>
              <a:rPr lang="en-US" altLang="zh-CN" sz="2400" dirty="0" err="1">
                <a:sym typeface="Symbol" panose="05050102010706020507" pitchFamily="18" charset="2"/>
              </a:rPr>
              <a:t>u</a:t>
            </a:r>
            <a:r>
              <a:rPr lang="en-US" altLang="zh-CN" sz="2400" dirty="0" err="1">
                <a:latin typeface="Comic Sans MS" panose="030F0702030302020204" pitchFamily="66" charset="0"/>
                <a:sym typeface="Symbol" panose="05050102010706020507" pitchFamily="18" charset="2"/>
              </a:rPr>
              <a:t>’</a:t>
            </a:r>
            <a:r>
              <a:rPr lang="en-US" altLang="zh-CN" sz="2400" dirty="0" err="1">
                <a:sym typeface="Symbol" panose="05050102010706020507" pitchFamily="18" charset="2"/>
              </a:rPr>
              <a:t>,v</a:t>
            </a:r>
            <a:r>
              <a:rPr lang="en-US" altLang="zh-CN" sz="2400" dirty="0">
                <a:latin typeface="Comic Sans MS" panose="030F0702030302020204" pitchFamily="66" charset="0"/>
                <a:sym typeface="Symbol" panose="05050102010706020507" pitchFamily="18" charset="2"/>
              </a:rPr>
              <a:t>’</a:t>
            </a:r>
            <a:r>
              <a:rPr lang="en-US" altLang="zh-CN" sz="2400" dirty="0">
                <a:sym typeface="Symbol" panose="05050102010706020507" pitchFamily="18" charset="2"/>
              </a:rPr>
              <a:t>), </a:t>
            </a:r>
            <a:r>
              <a:rPr lang="en-US" altLang="zh-CN" sz="2400" dirty="0" err="1">
                <a:sym typeface="Symbol" panose="05050102010706020507" pitchFamily="18" charset="2"/>
              </a:rPr>
              <a:t>u</a:t>
            </a:r>
            <a:r>
              <a:rPr lang="en-US" altLang="zh-CN" sz="2400" dirty="0" err="1">
                <a:latin typeface="Comic Sans MS" panose="030F0702030302020204" pitchFamily="66" charset="0"/>
                <a:sym typeface="Symbol" panose="05050102010706020507" pitchFamily="18" charset="2"/>
              </a:rPr>
              <a:t>’</a:t>
            </a:r>
            <a:r>
              <a:rPr lang="en-US" altLang="zh-CN" sz="2400" dirty="0" err="1">
                <a:sym typeface="Symbol" panose="05050102010706020507" pitchFamily="18" charset="2"/>
              </a:rPr>
              <a:t>B,v</a:t>
            </a:r>
            <a:r>
              <a:rPr lang="en-US" altLang="zh-CN" sz="2400" dirty="0" err="1">
                <a:latin typeface="Comic Sans MS" panose="030F0702030302020204" pitchFamily="66" charset="0"/>
                <a:sym typeface="Symbol" panose="05050102010706020507" pitchFamily="18" charset="2"/>
              </a:rPr>
              <a:t>’</a:t>
            </a:r>
            <a:r>
              <a:rPr lang="en-US" altLang="zh-CN" sz="2400" dirty="0" err="1">
                <a:sym typeface="Symbol" panose="05050102010706020507" pitchFamily="18" charset="2"/>
              </a:rPr>
              <a:t>A</a:t>
            </a:r>
            <a:r>
              <a:rPr lang="en-US" altLang="zh-CN" sz="2400" dirty="0">
                <a:sym typeface="Symbol" panose="05050102010706020507" pitchFamily="18" charset="2"/>
              </a:rPr>
              <a:t>,</a:t>
            </a:r>
            <a:r>
              <a:rPr lang="zh-CN" altLang="en-US" sz="2400" dirty="0">
                <a:sym typeface="Symbol" panose="05050102010706020507" pitchFamily="18" charset="2"/>
              </a:rPr>
              <a:t>那么</a:t>
            </a:r>
            <a:r>
              <a:rPr lang="en-US" altLang="zh-CN" sz="2400" dirty="0">
                <a:sym typeface="Symbol" panose="05050102010706020507" pitchFamily="18" charset="2"/>
              </a:rPr>
              <a:t>f(e</a:t>
            </a:r>
            <a:r>
              <a:rPr lang="en-US" altLang="zh-CN" sz="2400" dirty="0">
                <a:latin typeface="Comic Sans MS" panose="030F0702030302020204" pitchFamily="66" charset="0"/>
                <a:sym typeface="Symbol" panose="05050102010706020507" pitchFamily="18" charset="2"/>
              </a:rPr>
              <a:t>’</a:t>
            </a:r>
            <a:r>
              <a:rPr lang="en-US" altLang="zh-CN" sz="2400" dirty="0">
                <a:sym typeface="Symbol" panose="05050102010706020507" pitchFamily="18" charset="2"/>
              </a:rPr>
              <a:t>)=0.</a:t>
            </a:r>
          </a:p>
          <a:p>
            <a:pPr>
              <a:lnSpc>
                <a:spcPct val="150000"/>
              </a:lnSpc>
            </a:pPr>
            <a:endParaRPr lang="zh-CN" altLang="en-US" sz="2800" dirty="0"/>
          </a:p>
        </p:txBody>
      </p:sp>
      <p:graphicFrame>
        <p:nvGraphicFramePr>
          <p:cNvPr id="54276" name="Object 4">
            <a:extLst>
              <a:ext uri="{FF2B5EF4-FFF2-40B4-BE49-F238E27FC236}">
                <a16:creationId xmlns:a16="http://schemas.microsoft.com/office/drawing/2014/main" id="{6A2CC44E-E4B4-4404-9278-2A030F3ACD8E}"/>
              </a:ext>
            </a:extLst>
          </p:cNvPr>
          <p:cNvGraphicFramePr>
            <a:graphicFrameLocks noChangeAspect="1"/>
          </p:cNvGraphicFramePr>
          <p:nvPr>
            <p:extLst>
              <p:ext uri="{D42A27DB-BD31-4B8C-83A1-F6EECF244321}">
                <p14:modId xmlns:p14="http://schemas.microsoft.com/office/powerpoint/2010/main" val="3124453014"/>
              </p:ext>
            </p:extLst>
          </p:nvPr>
        </p:nvGraphicFramePr>
        <p:xfrm>
          <a:off x="508794" y="4469839"/>
          <a:ext cx="4135214" cy="1799991"/>
        </p:xfrm>
        <a:graphic>
          <a:graphicData uri="http://schemas.openxmlformats.org/presentationml/2006/ole">
            <mc:AlternateContent xmlns:mc="http://schemas.openxmlformats.org/markup-compatibility/2006">
              <mc:Choice xmlns:v="urn:schemas-microsoft-com:vml" Requires="v">
                <p:oleObj name="Equation" r:id="rId3" imgW="2946400" imgH="1282700" progId="Equation.3">
                  <p:embed/>
                </p:oleObj>
              </mc:Choice>
              <mc:Fallback>
                <p:oleObj name="Equation" r:id="rId3" imgW="2946400" imgH="1282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4" y="4469839"/>
                        <a:ext cx="4135214" cy="1799991"/>
                      </a:xfrm>
                      <a:prstGeom prst="rect">
                        <a:avLst/>
                      </a:prstGeom>
                      <a:noFill/>
                      <a:ln>
                        <a:noFill/>
                      </a:ln>
                      <a:effectLst/>
                    </p:spPr>
                  </p:pic>
                </p:oleObj>
              </mc:Fallback>
            </mc:AlternateContent>
          </a:graphicData>
        </a:graphic>
      </p:graphicFrame>
      <p:pic>
        <p:nvPicPr>
          <p:cNvPr id="3" name="图片 2">
            <a:extLst>
              <a:ext uri="{FF2B5EF4-FFF2-40B4-BE49-F238E27FC236}">
                <a16:creationId xmlns:a16="http://schemas.microsoft.com/office/drawing/2014/main" id="{B8CB1C4A-D519-1747-21E7-966AB9351C22}"/>
              </a:ext>
            </a:extLst>
          </p:cNvPr>
          <p:cNvPicPr>
            <a:picLocks noChangeAspect="1"/>
          </p:cNvPicPr>
          <p:nvPr/>
        </p:nvPicPr>
        <p:blipFill>
          <a:blip r:embed="rId5"/>
          <a:stretch>
            <a:fillRect/>
          </a:stretch>
        </p:blipFill>
        <p:spPr>
          <a:xfrm>
            <a:off x="4944392" y="4090041"/>
            <a:ext cx="4267570" cy="275105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588D550-455E-48FB-AE7E-B100599E8D1C}"/>
              </a:ext>
            </a:extLst>
          </p:cNvPr>
          <p:cNvSpPr>
            <a:spLocks noGrp="1" noChangeArrowheads="1"/>
          </p:cNvSpPr>
          <p:nvPr>
            <p:ph type="title" idx="4294967295"/>
          </p:nvPr>
        </p:nvSpPr>
        <p:spPr>
          <a:xfrm>
            <a:off x="539552" y="253206"/>
            <a:ext cx="7886700" cy="1325563"/>
          </a:xfrm>
        </p:spPr>
        <p:txBody>
          <a:bodyPr/>
          <a:lstStyle/>
          <a:p>
            <a:r>
              <a:rPr lang="zh-CN" altLang="en-US" dirty="0"/>
              <a:t>最大流与最小割</a:t>
            </a:r>
          </a:p>
        </p:txBody>
      </p:sp>
      <p:sp>
        <p:nvSpPr>
          <p:cNvPr id="8" name="灯片编号占位符 5">
            <a:extLst>
              <a:ext uri="{FF2B5EF4-FFF2-40B4-BE49-F238E27FC236}">
                <a16:creationId xmlns:a16="http://schemas.microsoft.com/office/drawing/2014/main" id="{E3EC3EA9-3324-4B15-BFA3-9C4D528B9FE8}"/>
              </a:ext>
            </a:extLst>
          </p:cNvPr>
          <p:cNvSpPr>
            <a:spLocks noGrp="1"/>
          </p:cNvSpPr>
          <p:nvPr>
            <p:ph type="sldNum" sz="quarter" idx="4294967295"/>
          </p:nvPr>
        </p:nvSpPr>
        <p:spPr>
          <a:xfrm>
            <a:off x="7086600" y="6356350"/>
            <a:ext cx="2057400" cy="365125"/>
          </a:xfrm>
        </p:spPr>
        <p:txBody>
          <a:bodyPr/>
          <a:lstStyle/>
          <a:p>
            <a:fld id="{932FC4C4-4433-4E4C-92AD-90CA85AF2A39}" type="slidenum">
              <a:rPr lang="zh-CN" altLang="en-US"/>
              <a:pPr/>
              <a:t>64</a:t>
            </a:fld>
            <a:endParaRPr lang="en-US" altLang="zh-CN"/>
          </a:p>
        </p:txBody>
      </p:sp>
      <p:sp>
        <p:nvSpPr>
          <p:cNvPr id="55299" name="Rectangle 3">
            <a:extLst>
              <a:ext uri="{FF2B5EF4-FFF2-40B4-BE49-F238E27FC236}">
                <a16:creationId xmlns:a16="http://schemas.microsoft.com/office/drawing/2014/main" id="{78306884-E211-4E33-9847-A8D99DDD2620}"/>
              </a:ext>
            </a:extLst>
          </p:cNvPr>
          <p:cNvSpPr>
            <a:spLocks noGrp="1" noChangeArrowheads="1"/>
          </p:cNvSpPr>
          <p:nvPr>
            <p:ph idx="4294967295"/>
          </p:nvPr>
        </p:nvSpPr>
        <p:spPr>
          <a:xfrm>
            <a:off x="628650" y="1578769"/>
            <a:ext cx="7886700" cy="4351338"/>
          </a:xfrm>
        </p:spPr>
        <p:txBody>
          <a:bodyPr>
            <a:normAutofit/>
          </a:bodyPr>
          <a:lstStyle/>
          <a:p>
            <a:pPr>
              <a:lnSpc>
                <a:spcPct val="150000"/>
              </a:lnSpc>
            </a:pPr>
            <a:r>
              <a:rPr lang="zh-CN" altLang="en-US" sz="2800" dirty="0"/>
              <a:t>定理7.10 由</a:t>
            </a:r>
            <a:r>
              <a:rPr lang="en-US" altLang="zh-CN" sz="2800" dirty="0"/>
              <a:t>Ford-Fulkerson</a:t>
            </a:r>
            <a:r>
              <a:rPr lang="zh-CN" altLang="en-US" sz="2800" dirty="0"/>
              <a:t>算法返回的流    是最大流。</a:t>
            </a:r>
          </a:p>
          <a:p>
            <a:pPr>
              <a:lnSpc>
                <a:spcPct val="150000"/>
              </a:lnSpc>
            </a:pPr>
            <a:endParaRPr lang="zh-CN" altLang="en-US" sz="2800" dirty="0"/>
          </a:p>
          <a:p>
            <a:pPr>
              <a:lnSpc>
                <a:spcPct val="150000"/>
              </a:lnSpc>
            </a:pPr>
            <a:r>
              <a:rPr lang="zh-CN" altLang="en-US" sz="2800" dirty="0"/>
              <a:t>给定   ，计算最小</a:t>
            </a:r>
            <a:r>
              <a:rPr lang="en-US" altLang="zh-CN" sz="2800" dirty="0"/>
              <a:t>s-t</a:t>
            </a:r>
            <a:r>
              <a:rPr lang="zh-CN" altLang="en-US" sz="2800" dirty="0"/>
              <a:t>割(</a:t>
            </a:r>
            <a:r>
              <a:rPr lang="en-US" altLang="zh-CN" sz="2800" dirty="0"/>
              <a:t>A,B)</a:t>
            </a:r>
            <a:r>
              <a:rPr lang="zh-CN" altLang="en-US" sz="2800" dirty="0"/>
              <a:t>的时间？</a:t>
            </a:r>
          </a:p>
          <a:p>
            <a:pPr>
              <a:lnSpc>
                <a:spcPct val="150000"/>
              </a:lnSpc>
            </a:pPr>
            <a:endParaRPr lang="zh-CN" altLang="en-US" sz="2800" dirty="0"/>
          </a:p>
        </p:txBody>
      </p:sp>
      <p:graphicFrame>
        <p:nvGraphicFramePr>
          <p:cNvPr id="55300" name="Object 4">
            <a:extLst>
              <a:ext uri="{FF2B5EF4-FFF2-40B4-BE49-F238E27FC236}">
                <a16:creationId xmlns:a16="http://schemas.microsoft.com/office/drawing/2014/main" id="{18B3558F-2B2C-4A15-8E55-D85483875583}"/>
              </a:ext>
            </a:extLst>
          </p:cNvPr>
          <p:cNvGraphicFramePr>
            <a:graphicFrameLocks noChangeAspect="1"/>
          </p:cNvGraphicFramePr>
          <p:nvPr>
            <p:extLst>
              <p:ext uri="{D42A27DB-BD31-4B8C-83A1-F6EECF244321}">
                <p14:modId xmlns:p14="http://schemas.microsoft.com/office/powerpoint/2010/main" val="1515543242"/>
              </p:ext>
            </p:extLst>
          </p:nvPr>
        </p:nvGraphicFramePr>
        <p:xfrm>
          <a:off x="6893718" y="1700212"/>
          <a:ext cx="385763" cy="609600"/>
        </p:xfrm>
        <a:graphic>
          <a:graphicData uri="http://schemas.openxmlformats.org/presentationml/2006/ole">
            <mc:AlternateContent xmlns:mc="http://schemas.openxmlformats.org/markup-compatibility/2006">
              <mc:Choice xmlns:v="urn:schemas-microsoft-com:vml" Requires="v">
                <p:oleObj name="Equation" r:id="rId2" imgW="152280" imgH="241200" progId="Equation.3">
                  <p:embed/>
                </p:oleObj>
              </mc:Choice>
              <mc:Fallback>
                <p:oleObj name="Equation" r:id="rId2" imgW="152280" imgH="2412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718" y="1700212"/>
                        <a:ext cx="3857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2" name="Object 6">
            <a:extLst>
              <a:ext uri="{FF2B5EF4-FFF2-40B4-BE49-F238E27FC236}">
                <a16:creationId xmlns:a16="http://schemas.microsoft.com/office/drawing/2014/main" id="{81E0EE69-52F5-4951-A469-13C8F1A00E93}"/>
              </a:ext>
            </a:extLst>
          </p:cNvPr>
          <p:cNvGraphicFramePr>
            <a:graphicFrameLocks noChangeAspect="1"/>
          </p:cNvGraphicFramePr>
          <p:nvPr>
            <p:extLst>
              <p:ext uri="{D42A27DB-BD31-4B8C-83A1-F6EECF244321}">
                <p14:modId xmlns:p14="http://schemas.microsoft.com/office/powerpoint/2010/main" val="2876051379"/>
              </p:ext>
            </p:extLst>
          </p:nvPr>
        </p:nvGraphicFramePr>
        <p:xfrm>
          <a:off x="1547664" y="3754438"/>
          <a:ext cx="385762" cy="609600"/>
        </p:xfrm>
        <a:graphic>
          <a:graphicData uri="http://schemas.openxmlformats.org/presentationml/2006/ole">
            <mc:AlternateContent xmlns:mc="http://schemas.openxmlformats.org/markup-compatibility/2006">
              <mc:Choice xmlns:v="urn:schemas-microsoft-com:vml" Requires="v">
                <p:oleObj name="Equation" r:id="rId2" imgW="152280" imgH="241200" progId="Equation.3">
                  <p:embed/>
                </p:oleObj>
              </mc:Choice>
              <mc:Fallback>
                <p:oleObj name="Equation" r:id="rId2" imgW="152280" imgH="2412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754438"/>
                        <a:ext cx="38576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C64D9434-45FE-4F4A-B254-9F5545505F79}"/>
              </a:ext>
            </a:extLst>
          </p:cNvPr>
          <p:cNvSpPr>
            <a:spLocks noGrp="1" noChangeArrowheads="1"/>
          </p:cNvSpPr>
          <p:nvPr>
            <p:ph type="title" idx="4294967295"/>
          </p:nvPr>
        </p:nvSpPr>
        <p:spPr>
          <a:xfrm>
            <a:off x="539552" y="404664"/>
            <a:ext cx="7793037" cy="1143000"/>
          </a:xfrm>
        </p:spPr>
        <p:txBody>
          <a:bodyPr/>
          <a:lstStyle/>
          <a:p>
            <a:r>
              <a:rPr lang="zh-CN" altLang="en-US" dirty="0"/>
              <a:t>最大流与最小割</a:t>
            </a:r>
          </a:p>
        </p:txBody>
      </p:sp>
      <p:sp>
        <p:nvSpPr>
          <p:cNvPr id="129027" name="Rectangle 3">
            <a:extLst>
              <a:ext uri="{FF2B5EF4-FFF2-40B4-BE49-F238E27FC236}">
                <a16:creationId xmlns:a16="http://schemas.microsoft.com/office/drawing/2014/main" id="{BED5CD01-D30E-4061-B87F-6C848DD029BD}"/>
              </a:ext>
            </a:extLst>
          </p:cNvPr>
          <p:cNvSpPr>
            <a:spLocks noGrp="1" noChangeArrowheads="1"/>
          </p:cNvSpPr>
          <p:nvPr>
            <p:ph type="body" sz="half" idx="4294967295"/>
          </p:nvPr>
        </p:nvSpPr>
        <p:spPr>
          <a:xfrm>
            <a:off x="541110" y="1700808"/>
            <a:ext cx="7991330" cy="4536504"/>
          </a:xfrm>
        </p:spPr>
        <p:txBody>
          <a:bodyPr>
            <a:normAutofit/>
          </a:bodyPr>
          <a:lstStyle/>
          <a:p>
            <a:pPr algn="just">
              <a:lnSpc>
                <a:spcPct val="150000"/>
              </a:lnSpc>
            </a:pPr>
            <a:r>
              <a:rPr lang="zh-CN" altLang="en-US" sz="2800" dirty="0"/>
              <a:t>定理7.11 给定一个最大值的流 </a:t>
            </a:r>
            <a:r>
              <a:rPr lang="en-US" altLang="zh-CN" sz="2800" dirty="0"/>
              <a:t>f</a:t>
            </a:r>
            <a:r>
              <a:rPr lang="zh-CN" altLang="en-US" sz="2800" dirty="0"/>
              <a:t>，我们可以在</a:t>
            </a:r>
            <a:r>
              <a:rPr lang="en-US" altLang="zh-CN" sz="2800" b="1" dirty="0"/>
              <a:t>O(m)</a:t>
            </a:r>
            <a:r>
              <a:rPr lang="zh-CN" altLang="en-US" sz="2800" dirty="0"/>
              <a:t>时间内计算一个最小容量的</a:t>
            </a:r>
            <a:r>
              <a:rPr lang="en-US" altLang="zh-CN" sz="2800" dirty="0"/>
              <a:t>s-t</a:t>
            </a:r>
            <a:r>
              <a:rPr lang="zh-CN" altLang="en-US" sz="2800" dirty="0"/>
              <a:t>割。</a:t>
            </a:r>
            <a:endParaRPr lang="en-US" altLang="zh-CN" sz="2800" dirty="0"/>
          </a:p>
          <a:p>
            <a:pPr algn="just">
              <a:lnSpc>
                <a:spcPct val="150000"/>
              </a:lnSpc>
            </a:pPr>
            <a:r>
              <a:rPr lang="zh-CN" altLang="en-US" sz="2800" b="1" dirty="0"/>
              <a:t>证明思路：</a:t>
            </a:r>
            <a:endParaRPr lang="en-US" altLang="zh-CN" sz="2800" b="1" dirty="0"/>
          </a:p>
          <a:p>
            <a:pPr algn="just">
              <a:lnSpc>
                <a:spcPct val="150000"/>
              </a:lnSpc>
            </a:pPr>
            <a:r>
              <a:rPr lang="zh-CN" altLang="en-US" sz="2800" dirty="0"/>
              <a:t>通过在剩余图 </a:t>
            </a:r>
            <a:r>
              <a:rPr lang="en-US" altLang="zh-CN" sz="2800" dirty="0"/>
              <a:t>Gf </a:t>
            </a:r>
            <a:r>
              <a:rPr lang="zh-CN" altLang="en-US" sz="2800" dirty="0"/>
              <a:t>上进行广度优先搜索（</a:t>
            </a:r>
            <a:r>
              <a:rPr lang="en-US" altLang="zh-CN" sz="2800" dirty="0"/>
              <a:t>BFS</a:t>
            </a:r>
            <a:r>
              <a:rPr lang="zh-CN" altLang="en-US" sz="2800" dirty="0"/>
              <a:t>）划分顶点集，找到最小容量的 </a:t>
            </a:r>
            <a:r>
              <a:rPr lang="en-US" altLang="zh-CN" sz="2800" dirty="0"/>
              <a:t>s - t </a:t>
            </a:r>
            <a:r>
              <a:rPr lang="zh-CN" altLang="en-US" sz="2800" dirty="0"/>
              <a:t>割，并分析时间复杂度。</a:t>
            </a:r>
          </a:p>
        </p:txBody>
      </p:sp>
      <p:sp>
        <p:nvSpPr>
          <p:cNvPr id="7" name="灯片编号占位符 6">
            <a:extLst>
              <a:ext uri="{FF2B5EF4-FFF2-40B4-BE49-F238E27FC236}">
                <a16:creationId xmlns:a16="http://schemas.microsoft.com/office/drawing/2014/main" id="{F804FE71-E055-436D-982A-19B3B406D535}"/>
              </a:ext>
            </a:extLst>
          </p:cNvPr>
          <p:cNvSpPr>
            <a:spLocks noGrp="1"/>
          </p:cNvSpPr>
          <p:nvPr>
            <p:ph type="sldNum" sz="quarter" idx="4294967295"/>
          </p:nvPr>
        </p:nvSpPr>
        <p:spPr>
          <a:xfrm>
            <a:off x="7239000" y="6324600"/>
            <a:ext cx="1905000" cy="457200"/>
          </a:xfrm>
        </p:spPr>
        <p:txBody>
          <a:bodyPr/>
          <a:lstStyle/>
          <a:p>
            <a:fld id="{F0505C2F-5CCC-43B1-8D4C-CEB3BF98EC1C}" type="slidenum">
              <a:rPr lang="zh-CN" altLang="en-US"/>
              <a:pPr/>
              <a:t>65</a:t>
            </a:fld>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07047-468C-9F16-7787-C7993B0BC2F8}"/>
            </a:ext>
          </a:extLst>
        </p:cNvPr>
        <p:cNvGrpSpPr/>
        <p:nvPr/>
      </p:nvGrpSpPr>
      <p:grpSpPr>
        <a:xfrm>
          <a:off x="0" y="0"/>
          <a:ext cx="0" cy="0"/>
          <a:chOff x="0" y="0"/>
          <a:chExt cx="0" cy="0"/>
        </a:xfrm>
      </p:grpSpPr>
      <p:sp>
        <p:nvSpPr>
          <p:cNvPr id="129026" name="Rectangle 2">
            <a:extLst>
              <a:ext uri="{FF2B5EF4-FFF2-40B4-BE49-F238E27FC236}">
                <a16:creationId xmlns:a16="http://schemas.microsoft.com/office/drawing/2014/main" id="{0C09BA8D-0BC4-AA38-E6F2-7FD728BB9DF1}"/>
              </a:ext>
            </a:extLst>
          </p:cNvPr>
          <p:cNvSpPr>
            <a:spLocks noGrp="1" noChangeArrowheads="1"/>
          </p:cNvSpPr>
          <p:nvPr>
            <p:ph type="title" idx="4294967295"/>
          </p:nvPr>
        </p:nvSpPr>
        <p:spPr>
          <a:xfrm>
            <a:off x="539552" y="404664"/>
            <a:ext cx="7793037" cy="1143000"/>
          </a:xfrm>
        </p:spPr>
        <p:txBody>
          <a:bodyPr/>
          <a:lstStyle/>
          <a:p>
            <a:r>
              <a:rPr lang="zh-CN" altLang="en-US" dirty="0"/>
              <a:t>最大流与最小割   </a:t>
            </a:r>
            <a:r>
              <a:rPr lang="zh-CN" altLang="en-US" sz="2800" i="0" dirty="0">
                <a:solidFill>
                  <a:srgbClr val="000000"/>
                </a:solidFill>
                <a:effectLst/>
                <a:latin typeface="Inter"/>
              </a:rPr>
              <a:t>剩余图构建规则</a:t>
            </a:r>
            <a:endParaRPr lang="zh-CN" altLang="en-US" dirty="0"/>
          </a:p>
        </p:txBody>
      </p:sp>
      <p:sp>
        <p:nvSpPr>
          <p:cNvPr id="7" name="灯片编号占位符 6">
            <a:extLst>
              <a:ext uri="{FF2B5EF4-FFF2-40B4-BE49-F238E27FC236}">
                <a16:creationId xmlns:a16="http://schemas.microsoft.com/office/drawing/2014/main" id="{213EC6FD-05C6-E2B2-1F32-0A29C50801BF}"/>
              </a:ext>
            </a:extLst>
          </p:cNvPr>
          <p:cNvSpPr>
            <a:spLocks noGrp="1"/>
          </p:cNvSpPr>
          <p:nvPr>
            <p:ph type="sldNum" sz="quarter" idx="4294967295"/>
          </p:nvPr>
        </p:nvSpPr>
        <p:spPr>
          <a:xfrm>
            <a:off x="7239000" y="6324600"/>
            <a:ext cx="1905000" cy="457200"/>
          </a:xfrm>
        </p:spPr>
        <p:txBody>
          <a:bodyPr/>
          <a:lstStyle/>
          <a:p>
            <a:fld id="{F0505C2F-5CCC-43B1-8D4C-CEB3BF98EC1C}" type="slidenum">
              <a:rPr lang="zh-CN" altLang="en-US"/>
              <a:pPr/>
              <a:t>66</a:t>
            </a:fld>
            <a:endParaRPr lang="en-US" altLang="zh-CN"/>
          </a:p>
        </p:txBody>
      </p:sp>
      <p:pic>
        <p:nvPicPr>
          <p:cNvPr id="3" name="图片 2">
            <a:extLst>
              <a:ext uri="{FF2B5EF4-FFF2-40B4-BE49-F238E27FC236}">
                <a16:creationId xmlns:a16="http://schemas.microsoft.com/office/drawing/2014/main" id="{2E3CB87E-D51B-FF73-07D9-72F35DF18E85}"/>
              </a:ext>
            </a:extLst>
          </p:cNvPr>
          <p:cNvPicPr>
            <a:picLocks noChangeAspect="1"/>
          </p:cNvPicPr>
          <p:nvPr/>
        </p:nvPicPr>
        <p:blipFill>
          <a:blip r:embed="rId3"/>
          <a:stretch>
            <a:fillRect/>
          </a:stretch>
        </p:blipFill>
        <p:spPr>
          <a:xfrm>
            <a:off x="143508" y="1347562"/>
            <a:ext cx="8856984" cy="5205638"/>
          </a:xfrm>
          <a:prstGeom prst="rect">
            <a:avLst/>
          </a:prstGeom>
        </p:spPr>
      </p:pic>
    </p:spTree>
    <p:extLst>
      <p:ext uri="{BB962C8B-B14F-4D97-AF65-F5344CB8AC3E}">
        <p14:creationId xmlns:p14="http://schemas.microsoft.com/office/powerpoint/2010/main" val="767177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0DC2C-8185-5A19-141E-4ECDC933E85B}"/>
            </a:ext>
          </a:extLst>
        </p:cNvPr>
        <p:cNvGrpSpPr/>
        <p:nvPr/>
      </p:nvGrpSpPr>
      <p:grpSpPr>
        <a:xfrm>
          <a:off x="0" y="0"/>
          <a:ext cx="0" cy="0"/>
          <a:chOff x="0" y="0"/>
          <a:chExt cx="0" cy="0"/>
        </a:xfrm>
      </p:grpSpPr>
      <p:sp>
        <p:nvSpPr>
          <p:cNvPr id="129026" name="Rectangle 2">
            <a:extLst>
              <a:ext uri="{FF2B5EF4-FFF2-40B4-BE49-F238E27FC236}">
                <a16:creationId xmlns:a16="http://schemas.microsoft.com/office/drawing/2014/main" id="{E86E16FE-5AC6-6606-A57C-69FFA3BE7800}"/>
              </a:ext>
            </a:extLst>
          </p:cNvPr>
          <p:cNvSpPr>
            <a:spLocks noGrp="1" noChangeArrowheads="1"/>
          </p:cNvSpPr>
          <p:nvPr>
            <p:ph type="title" idx="4294967295"/>
          </p:nvPr>
        </p:nvSpPr>
        <p:spPr>
          <a:xfrm>
            <a:off x="539552" y="404664"/>
            <a:ext cx="7793037" cy="1143000"/>
          </a:xfrm>
        </p:spPr>
        <p:txBody>
          <a:bodyPr/>
          <a:lstStyle/>
          <a:p>
            <a:r>
              <a:rPr lang="zh-CN" altLang="en-US" dirty="0"/>
              <a:t>最大流与最小割 </a:t>
            </a:r>
            <a:r>
              <a:rPr lang="zh-CN" altLang="en-US" sz="2800" i="0" dirty="0">
                <a:solidFill>
                  <a:srgbClr val="000000"/>
                </a:solidFill>
                <a:effectLst/>
                <a:latin typeface="Inter"/>
              </a:rPr>
              <a:t>利用 </a:t>
            </a:r>
            <a:r>
              <a:rPr lang="en-US" altLang="zh-CN" sz="2800" i="0" dirty="0">
                <a:solidFill>
                  <a:srgbClr val="000000"/>
                </a:solidFill>
                <a:effectLst/>
                <a:latin typeface="Inter"/>
              </a:rPr>
              <a:t>BFS </a:t>
            </a:r>
            <a:r>
              <a:rPr lang="zh-CN" altLang="en-US" sz="2800" i="0" dirty="0">
                <a:solidFill>
                  <a:srgbClr val="000000"/>
                </a:solidFill>
                <a:effectLst/>
                <a:latin typeface="Inter"/>
              </a:rPr>
              <a:t>划分顶点集</a:t>
            </a:r>
            <a:endParaRPr lang="zh-CN" altLang="en-US" dirty="0"/>
          </a:p>
        </p:txBody>
      </p:sp>
      <p:sp>
        <p:nvSpPr>
          <p:cNvPr id="7" name="灯片编号占位符 6">
            <a:extLst>
              <a:ext uri="{FF2B5EF4-FFF2-40B4-BE49-F238E27FC236}">
                <a16:creationId xmlns:a16="http://schemas.microsoft.com/office/drawing/2014/main" id="{AB2526D2-0020-2547-033A-F9D68DFE2B6A}"/>
              </a:ext>
            </a:extLst>
          </p:cNvPr>
          <p:cNvSpPr>
            <a:spLocks noGrp="1"/>
          </p:cNvSpPr>
          <p:nvPr>
            <p:ph type="sldNum" sz="quarter" idx="4294967295"/>
          </p:nvPr>
        </p:nvSpPr>
        <p:spPr>
          <a:xfrm>
            <a:off x="7239000" y="6324600"/>
            <a:ext cx="1905000" cy="457200"/>
          </a:xfrm>
        </p:spPr>
        <p:txBody>
          <a:bodyPr/>
          <a:lstStyle/>
          <a:p>
            <a:fld id="{F0505C2F-5CCC-43B1-8D4C-CEB3BF98EC1C}" type="slidenum">
              <a:rPr lang="zh-CN" altLang="en-US"/>
              <a:pPr/>
              <a:t>67</a:t>
            </a:fld>
            <a:endParaRPr lang="en-US" altLang="zh-CN"/>
          </a:p>
        </p:txBody>
      </p:sp>
      <p:pic>
        <p:nvPicPr>
          <p:cNvPr id="3" name="图片 2">
            <a:extLst>
              <a:ext uri="{FF2B5EF4-FFF2-40B4-BE49-F238E27FC236}">
                <a16:creationId xmlns:a16="http://schemas.microsoft.com/office/drawing/2014/main" id="{87E4DC52-7A32-2CEF-A0DF-95F4DB42DFBF}"/>
              </a:ext>
            </a:extLst>
          </p:cNvPr>
          <p:cNvPicPr>
            <a:picLocks noChangeAspect="1"/>
          </p:cNvPicPr>
          <p:nvPr/>
        </p:nvPicPr>
        <p:blipFill>
          <a:blip r:embed="rId3"/>
          <a:stretch>
            <a:fillRect/>
          </a:stretch>
        </p:blipFill>
        <p:spPr>
          <a:xfrm>
            <a:off x="80882" y="2060848"/>
            <a:ext cx="8982236" cy="4181813"/>
          </a:xfrm>
          <a:prstGeom prst="rect">
            <a:avLst/>
          </a:prstGeom>
        </p:spPr>
      </p:pic>
    </p:spTree>
    <p:extLst>
      <p:ext uri="{BB962C8B-B14F-4D97-AF65-F5344CB8AC3E}">
        <p14:creationId xmlns:p14="http://schemas.microsoft.com/office/powerpoint/2010/main" val="691102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93935-983F-2B46-A105-4BD789D3FC2C}"/>
            </a:ext>
          </a:extLst>
        </p:cNvPr>
        <p:cNvGrpSpPr/>
        <p:nvPr/>
      </p:nvGrpSpPr>
      <p:grpSpPr>
        <a:xfrm>
          <a:off x="0" y="0"/>
          <a:ext cx="0" cy="0"/>
          <a:chOff x="0" y="0"/>
          <a:chExt cx="0" cy="0"/>
        </a:xfrm>
      </p:grpSpPr>
      <p:sp>
        <p:nvSpPr>
          <p:cNvPr id="129026" name="Rectangle 2">
            <a:extLst>
              <a:ext uri="{FF2B5EF4-FFF2-40B4-BE49-F238E27FC236}">
                <a16:creationId xmlns:a16="http://schemas.microsoft.com/office/drawing/2014/main" id="{C015BC7D-CBCA-D84B-0734-32F7165CB5A5}"/>
              </a:ext>
            </a:extLst>
          </p:cNvPr>
          <p:cNvSpPr>
            <a:spLocks noGrp="1" noChangeArrowheads="1"/>
          </p:cNvSpPr>
          <p:nvPr>
            <p:ph type="title" idx="4294967295"/>
          </p:nvPr>
        </p:nvSpPr>
        <p:spPr>
          <a:xfrm>
            <a:off x="539552" y="404664"/>
            <a:ext cx="7793037" cy="1143000"/>
          </a:xfrm>
        </p:spPr>
        <p:txBody>
          <a:bodyPr/>
          <a:lstStyle/>
          <a:p>
            <a:r>
              <a:rPr lang="zh-CN" altLang="en-US" dirty="0"/>
              <a:t>最大流与最小割   </a:t>
            </a:r>
            <a:r>
              <a:rPr lang="zh-CN" altLang="en-US" sz="2800" dirty="0"/>
              <a:t>证明最小割</a:t>
            </a:r>
            <a:endParaRPr lang="zh-CN" altLang="en-US" dirty="0"/>
          </a:p>
        </p:txBody>
      </p:sp>
      <p:sp>
        <p:nvSpPr>
          <p:cNvPr id="7" name="灯片编号占位符 6">
            <a:extLst>
              <a:ext uri="{FF2B5EF4-FFF2-40B4-BE49-F238E27FC236}">
                <a16:creationId xmlns:a16="http://schemas.microsoft.com/office/drawing/2014/main" id="{3D2C7186-3800-7124-2F4C-4AEC5D019893}"/>
              </a:ext>
            </a:extLst>
          </p:cNvPr>
          <p:cNvSpPr>
            <a:spLocks noGrp="1"/>
          </p:cNvSpPr>
          <p:nvPr>
            <p:ph type="sldNum" sz="quarter" idx="4294967295"/>
          </p:nvPr>
        </p:nvSpPr>
        <p:spPr>
          <a:xfrm>
            <a:off x="7239000" y="6324600"/>
            <a:ext cx="1905000" cy="457200"/>
          </a:xfrm>
        </p:spPr>
        <p:txBody>
          <a:bodyPr/>
          <a:lstStyle/>
          <a:p>
            <a:fld id="{F0505C2F-5CCC-43B1-8D4C-CEB3BF98EC1C}" type="slidenum">
              <a:rPr lang="zh-CN" altLang="en-US"/>
              <a:pPr/>
              <a:t>68</a:t>
            </a:fld>
            <a:endParaRPr lang="en-US" altLang="zh-CN"/>
          </a:p>
        </p:txBody>
      </p:sp>
      <p:pic>
        <p:nvPicPr>
          <p:cNvPr id="3" name="图片 2">
            <a:extLst>
              <a:ext uri="{FF2B5EF4-FFF2-40B4-BE49-F238E27FC236}">
                <a16:creationId xmlns:a16="http://schemas.microsoft.com/office/drawing/2014/main" id="{C6E0E445-2C0E-FBCC-A2C6-9DB26B0B2616}"/>
              </a:ext>
            </a:extLst>
          </p:cNvPr>
          <p:cNvPicPr>
            <a:picLocks noChangeAspect="1"/>
          </p:cNvPicPr>
          <p:nvPr/>
        </p:nvPicPr>
        <p:blipFill>
          <a:blip r:embed="rId3"/>
          <a:stretch>
            <a:fillRect/>
          </a:stretch>
        </p:blipFill>
        <p:spPr>
          <a:xfrm>
            <a:off x="371610" y="2292612"/>
            <a:ext cx="8400779" cy="4293991"/>
          </a:xfrm>
          <a:prstGeom prst="rect">
            <a:avLst/>
          </a:prstGeom>
        </p:spPr>
      </p:pic>
      <p:pic>
        <p:nvPicPr>
          <p:cNvPr id="5" name="图片 4">
            <a:extLst>
              <a:ext uri="{FF2B5EF4-FFF2-40B4-BE49-F238E27FC236}">
                <a16:creationId xmlns:a16="http://schemas.microsoft.com/office/drawing/2014/main" id="{333BA8A7-27CF-7947-C289-BD211BCA90B0}"/>
              </a:ext>
            </a:extLst>
          </p:cNvPr>
          <p:cNvPicPr>
            <a:picLocks noChangeAspect="1"/>
          </p:cNvPicPr>
          <p:nvPr/>
        </p:nvPicPr>
        <p:blipFill>
          <a:blip r:embed="rId4"/>
          <a:stretch>
            <a:fillRect/>
          </a:stretch>
        </p:blipFill>
        <p:spPr>
          <a:xfrm>
            <a:off x="536662" y="1534427"/>
            <a:ext cx="7017179" cy="554298"/>
          </a:xfrm>
          <a:prstGeom prst="rect">
            <a:avLst/>
          </a:prstGeom>
        </p:spPr>
      </p:pic>
    </p:spTree>
    <p:extLst>
      <p:ext uri="{BB962C8B-B14F-4D97-AF65-F5344CB8AC3E}">
        <p14:creationId xmlns:p14="http://schemas.microsoft.com/office/powerpoint/2010/main" val="44403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5BCCA-0069-61D9-05B1-BF7E3E7C8714}"/>
            </a:ext>
          </a:extLst>
        </p:cNvPr>
        <p:cNvGrpSpPr/>
        <p:nvPr/>
      </p:nvGrpSpPr>
      <p:grpSpPr>
        <a:xfrm>
          <a:off x="0" y="0"/>
          <a:ext cx="0" cy="0"/>
          <a:chOff x="0" y="0"/>
          <a:chExt cx="0" cy="0"/>
        </a:xfrm>
      </p:grpSpPr>
      <p:sp>
        <p:nvSpPr>
          <p:cNvPr id="129026" name="Rectangle 2">
            <a:extLst>
              <a:ext uri="{FF2B5EF4-FFF2-40B4-BE49-F238E27FC236}">
                <a16:creationId xmlns:a16="http://schemas.microsoft.com/office/drawing/2014/main" id="{132143FD-A054-D1EC-85D6-524AE3C35036}"/>
              </a:ext>
            </a:extLst>
          </p:cNvPr>
          <p:cNvSpPr>
            <a:spLocks noGrp="1" noChangeArrowheads="1"/>
          </p:cNvSpPr>
          <p:nvPr>
            <p:ph type="title" idx="4294967295"/>
          </p:nvPr>
        </p:nvSpPr>
        <p:spPr>
          <a:xfrm>
            <a:off x="539552" y="404664"/>
            <a:ext cx="7793037" cy="1143000"/>
          </a:xfrm>
        </p:spPr>
        <p:txBody>
          <a:bodyPr/>
          <a:lstStyle/>
          <a:p>
            <a:r>
              <a:rPr lang="zh-CN" altLang="en-US" dirty="0"/>
              <a:t>最大流与最小割   </a:t>
            </a:r>
            <a:r>
              <a:rPr lang="zh-CN" altLang="en-US" sz="2800" dirty="0"/>
              <a:t>证明最小割</a:t>
            </a:r>
            <a:endParaRPr lang="zh-CN" altLang="en-US" dirty="0"/>
          </a:p>
        </p:txBody>
      </p:sp>
      <p:sp>
        <p:nvSpPr>
          <p:cNvPr id="7" name="灯片编号占位符 6">
            <a:extLst>
              <a:ext uri="{FF2B5EF4-FFF2-40B4-BE49-F238E27FC236}">
                <a16:creationId xmlns:a16="http://schemas.microsoft.com/office/drawing/2014/main" id="{9FE75D4C-7664-EA8B-FBB7-EE748FDD841B}"/>
              </a:ext>
            </a:extLst>
          </p:cNvPr>
          <p:cNvSpPr>
            <a:spLocks noGrp="1"/>
          </p:cNvSpPr>
          <p:nvPr>
            <p:ph type="sldNum" sz="quarter" idx="4294967295"/>
          </p:nvPr>
        </p:nvSpPr>
        <p:spPr>
          <a:xfrm>
            <a:off x="7239000" y="6324600"/>
            <a:ext cx="1905000" cy="457200"/>
          </a:xfrm>
        </p:spPr>
        <p:txBody>
          <a:bodyPr/>
          <a:lstStyle/>
          <a:p>
            <a:fld id="{F0505C2F-5CCC-43B1-8D4C-CEB3BF98EC1C}" type="slidenum">
              <a:rPr lang="zh-CN" altLang="en-US"/>
              <a:pPr/>
              <a:t>69</a:t>
            </a:fld>
            <a:endParaRPr lang="en-US" altLang="zh-CN"/>
          </a:p>
        </p:txBody>
      </p:sp>
      <p:pic>
        <p:nvPicPr>
          <p:cNvPr id="4" name="图片 3">
            <a:extLst>
              <a:ext uri="{FF2B5EF4-FFF2-40B4-BE49-F238E27FC236}">
                <a16:creationId xmlns:a16="http://schemas.microsoft.com/office/drawing/2014/main" id="{2DD5877F-CECD-ADB2-FC5C-C410184E816F}"/>
              </a:ext>
            </a:extLst>
          </p:cNvPr>
          <p:cNvPicPr>
            <a:picLocks noChangeAspect="1"/>
          </p:cNvPicPr>
          <p:nvPr/>
        </p:nvPicPr>
        <p:blipFill>
          <a:blip r:embed="rId3"/>
          <a:stretch>
            <a:fillRect/>
          </a:stretch>
        </p:blipFill>
        <p:spPr>
          <a:xfrm>
            <a:off x="183767" y="2108302"/>
            <a:ext cx="8776466" cy="4191744"/>
          </a:xfrm>
          <a:prstGeom prst="rect">
            <a:avLst/>
          </a:prstGeom>
        </p:spPr>
      </p:pic>
    </p:spTree>
    <p:extLst>
      <p:ext uri="{BB962C8B-B14F-4D97-AF65-F5344CB8AC3E}">
        <p14:creationId xmlns:p14="http://schemas.microsoft.com/office/powerpoint/2010/main" val="1756898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000CE-7486-CE49-CA9F-CF79D2DE0718}"/>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4B82F701-07CA-D22B-C49A-3B2048667448}"/>
              </a:ext>
            </a:extLst>
          </p:cNvPr>
          <p:cNvSpPr>
            <a:spLocks noGrp="1" noChangeArrowheads="1"/>
          </p:cNvSpPr>
          <p:nvPr>
            <p:ph type="title" idx="4294967295"/>
          </p:nvPr>
        </p:nvSpPr>
        <p:spPr>
          <a:xfrm>
            <a:off x="758924" y="168150"/>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B0F6982E-209B-4515-6A58-B2A81A8C3FD5}"/>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7</a:t>
            </a:fld>
            <a:endParaRPr lang="en-US" altLang="zh-CN"/>
          </a:p>
        </p:txBody>
      </p:sp>
      <p:sp>
        <p:nvSpPr>
          <p:cNvPr id="2" name="Rectangle 3">
            <a:extLst>
              <a:ext uri="{FF2B5EF4-FFF2-40B4-BE49-F238E27FC236}">
                <a16:creationId xmlns:a16="http://schemas.microsoft.com/office/drawing/2014/main" id="{30412D40-23B8-C80F-B667-2E6425E9DE9F}"/>
              </a:ext>
            </a:extLst>
          </p:cNvPr>
          <p:cNvSpPr txBox="1">
            <a:spLocks noChangeArrowheads="1"/>
          </p:cNvSpPr>
          <p:nvPr/>
        </p:nvSpPr>
        <p:spPr>
          <a:xfrm>
            <a:off x="739731" y="1493713"/>
            <a:ext cx="7886700" cy="435133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2800" b="0" i="0" dirty="0">
                <a:effectLst/>
                <a:latin typeface="Inter"/>
              </a:rPr>
              <a:t>最小割应用的初始动机是</a:t>
            </a:r>
            <a:r>
              <a:rPr lang="zh-CN" altLang="en-US" sz="2800" b="0" i="0" dirty="0">
                <a:solidFill>
                  <a:schemeClr val="accent2">
                    <a:lumMod val="60000"/>
                    <a:lumOff val="40000"/>
                  </a:schemeClr>
                </a:solidFill>
                <a:effectLst/>
                <a:latin typeface="Inter"/>
              </a:rPr>
              <a:t>将前苏联铁路线地图抽象为网络</a:t>
            </a:r>
            <a:endParaRPr lang="en-US" altLang="zh-CN" sz="2800" b="0" i="0" dirty="0">
              <a:solidFill>
                <a:schemeClr val="accent2">
                  <a:lumMod val="60000"/>
                  <a:lumOff val="40000"/>
                </a:schemeClr>
              </a:solidFill>
              <a:effectLst/>
              <a:latin typeface="Inter"/>
            </a:endParaRPr>
          </a:p>
          <a:p>
            <a:pPr>
              <a:lnSpc>
                <a:spcPct val="150000"/>
              </a:lnSpc>
            </a:pPr>
            <a:r>
              <a:rPr lang="zh-CN" altLang="en-US" sz="2800" b="0" i="0" dirty="0">
                <a:effectLst/>
                <a:latin typeface="Inter"/>
              </a:rPr>
              <a:t>目标是通过</a:t>
            </a:r>
            <a:r>
              <a:rPr lang="zh-CN" altLang="en-US" sz="2800" b="0" i="0" dirty="0">
                <a:solidFill>
                  <a:schemeClr val="accent2">
                    <a:lumMod val="60000"/>
                    <a:lumOff val="40000"/>
                  </a:schemeClr>
                </a:solidFill>
                <a:effectLst/>
                <a:latin typeface="Inter"/>
              </a:rPr>
              <a:t>找出铁路网络中的关键节点与线路</a:t>
            </a:r>
            <a:r>
              <a:rPr lang="zh-CN" altLang="en-US" sz="2800" b="0" i="0" dirty="0">
                <a:effectLst/>
                <a:latin typeface="Inter"/>
              </a:rPr>
              <a:t>（最小割），高效破坏前苏联铁路运输。</a:t>
            </a:r>
            <a:endParaRPr lang="en-US" altLang="zh-CN" sz="2800" b="0" i="0" dirty="0">
              <a:effectLst/>
              <a:latin typeface="Inter"/>
            </a:endParaRPr>
          </a:p>
          <a:p>
            <a:pPr>
              <a:lnSpc>
                <a:spcPct val="150000"/>
              </a:lnSpc>
            </a:pPr>
            <a:r>
              <a:rPr lang="zh-CN" altLang="en-US" sz="2800" b="0" i="0" dirty="0">
                <a:effectLst/>
                <a:latin typeface="Inter"/>
              </a:rPr>
              <a:t>这一思路从军事战略上试图打击前苏联战争动员与物资补给能力，同时也</a:t>
            </a:r>
            <a:r>
              <a:rPr lang="zh-CN" altLang="en-US" sz="2800" b="0" i="0" dirty="0">
                <a:solidFill>
                  <a:schemeClr val="accent2">
                    <a:lumMod val="60000"/>
                    <a:lumOff val="40000"/>
                  </a:schemeClr>
                </a:solidFill>
                <a:effectLst/>
                <a:latin typeface="Inter"/>
              </a:rPr>
              <a:t>推动了最小割理论及相关算法在军事和其他领域的研究发展 </a:t>
            </a:r>
            <a:r>
              <a:rPr lang="zh-CN" altLang="en-US" sz="2800" b="0" i="0" dirty="0">
                <a:effectLst/>
                <a:latin typeface="Inter"/>
              </a:rPr>
              <a:t>。</a:t>
            </a:r>
            <a:endParaRPr lang="en-US" altLang="zh-CN" sz="3600" dirty="0"/>
          </a:p>
        </p:txBody>
      </p:sp>
    </p:spTree>
    <p:extLst>
      <p:ext uri="{BB962C8B-B14F-4D97-AF65-F5344CB8AC3E}">
        <p14:creationId xmlns:p14="http://schemas.microsoft.com/office/powerpoint/2010/main" val="627022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05AFA-5203-53C9-D187-15C28FF7346D}"/>
            </a:ext>
          </a:extLst>
        </p:cNvPr>
        <p:cNvGrpSpPr/>
        <p:nvPr/>
      </p:nvGrpSpPr>
      <p:grpSpPr>
        <a:xfrm>
          <a:off x="0" y="0"/>
          <a:ext cx="0" cy="0"/>
          <a:chOff x="0" y="0"/>
          <a:chExt cx="0" cy="0"/>
        </a:xfrm>
      </p:grpSpPr>
      <p:sp>
        <p:nvSpPr>
          <p:cNvPr id="129026" name="Rectangle 2">
            <a:extLst>
              <a:ext uri="{FF2B5EF4-FFF2-40B4-BE49-F238E27FC236}">
                <a16:creationId xmlns:a16="http://schemas.microsoft.com/office/drawing/2014/main" id="{D12154E9-DBD7-3806-B02E-B0DCBED9B14C}"/>
              </a:ext>
            </a:extLst>
          </p:cNvPr>
          <p:cNvSpPr>
            <a:spLocks noGrp="1" noChangeArrowheads="1"/>
          </p:cNvSpPr>
          <p:nvPr>
            <p:ph type="title" idx="4294967295"/>
          </p:nvPr>
        </p:nvSpPr>
        <p:spPr>
          <a:xfrm>
            <a:off x="539552" y="404664"/>
            <a:ext cx="7793037" cy="1143000"/>
          </a:xfrm>
        </p:spPr>
        <p:txBody>
          <a:bodyPr/>
          <a:lstStyle/>
          <a:p>
            <a:r>
              <a:rPr lang="zh-CN" altLang="en-US" dirty="0"/>
              <a:t>最大流与最小割</a:t>
            </a:r>
          </a:p>
        </p:txBody>
      </p:sp>
      <p:sp>
        <p:nvSpPr>
          <p:cNvPr id="129027" name="Rectangle 3">
            <a:extLst>
              <a:ext uri="{FF2B5EF4-FFF2-40B4-BE49-F238E27FC236}">
                <a16:creationId xmlns:a16="http://schemas.microsoft.com/office/drawing/2014/main" id="{41EE2D2B-9322-6CF2-C5E7-72A52D7DF0E0}"/>
              </a:ext>
            </a:extLst>
          </p:cNvPr>
          <p:cNvSpPr>
            <a:spLocks noGrp="1" noChangeArrowheads="1"/>
          </p:cNvSpPr>
          <p:nvPr>
            <p:ph type="body" sz="half" idx="4294967295"/>
          </p:nvPr>
        </p:nvSpPr>
        <p:spPr>
          <a:xfrm>
            <a:off x="541110" y="1700808"/>
            <a:ext cx="7991330" cy="4536504"/>
          </a:xfrm>
        </p:spPr>
        <p:txBody>
          <a:bodyPr>
            <a:normAutofit/>
          </a:bodyPr>
          <a:lstStyle/>
          <a:p>
            <a:pPr>
              <a:lnSpc>
                <a:spcPct val="150000"/>
              </a:lnSpc>
            </a:pPr>
            <a:r>
              <a:rPr lang="zh-CN" altLang="en-US" sz="2800" dirty="0"/>
              <a:t>命题7.12 在每个流网络中，存在一个流</a:t>
            </a:r>
            <a:r>
              <a:rPr lang="en-US" altLang="zh-CN" sz="2800" dirty="0"/>
              <a:t>f</a:t>
            </a:r>
            <a:r>
              <a:rPr lang="zh-CN" altLang="en-US" sz="2800" dirty="0"/>
              <a:t>和一个割(</a:t>
            </a:r>
            <a:r>
              <a:rPr lang="en-US" altLang="zh-CN" sz="2800" dirty="0"/>
              <a:t>A,B), </a:t>
            </a:r>
            <a:r>
              <a:rPr lang="zh-CN" altLang="en-US" sz="2800" dirty="0"/>
              <a:t>使得 </a:t>
            </a:r>
            <a:r>
              <a:rPr lang="en-US" altLang="zh-CN" sz="2800" dirty="0"/>
              <a:t>v(f)=c(A,B).</a:t>
            </a:r>
          </a:p>
          <a:p>
            <a:pPr algn="just">
              <a:lnSpc>
                <a:spcPct val="150000"/>
              </a:lnSpc>
            </a:pPr>
            <a:r>
              <a:rPr lang="zh-CN" altLang="en-US" sz="2800" dirty="0"/>
              <a:t>定理</a:t>
            </a:r>
            <a:r>
              <a:rPr lang="en-US" altLang="zh-CN" sz="2800" dirty="0"/>
              <a:t>7.13 </a:t>
            </a:r>
            <a:r>
              <a:rPr lang="zh-CN" altLang="en-US" sz="2800" dirty="0"/>
              <a:t>在每个流网络中，一个 </a:t>
            </a:r>
            <a:r>
              <a:rPr lang="en-US" altLang="zh-CN" sz="2800" dirty="0"/>
              <a:t>s – t </a:t>
            </a:r>
            <a:r>
              <a:rPr lang="zh-CN" altLang="en-US" sz="2800" dirty="0"/>
              <a:t>流的最大值等于一个 </a:t>
            </a:r>
            <a:r>
              <a:rPr lang="en-US" altLang="zh-CN" sz="2800" dirty="0"/>
              <a:t>s - t  </a:t>
            </a:r>
            <a:r>
              <a:rPr lang="zh-CN" altLang="en-US" sz="2800" dirty="0"/>
              <a:t>割的最小容量</a:t>
            </a:r>
            <a:r>
              <a:rPr lang="en-US" altLang="zh-CN" sz="2800" dirty="0"/>
              <a:t>. </a:t>
            </a:r>
            <a:endParaRPr lang="zh-CN" altLang="en-US" sz="2800" dirty="0"/>
          </a:p>
          <a:p>
            <a:pPr algn="just">
              <a:lnSpc>
                <a:spcPct val="150000"/>
              </a:lnSpc>
            </a:pPr>
            <a:r>
              <a:rPr lang="zh-CN" altLang="en-US" sz="2800" dirty="0"/>
              <a:t>定理7.14 如果在流网络中所有的容量都是整数，那么存在一个最大流</a:t>
            </a:r>
            <a:r>
              <a:rPr lang="en-US" altLang="zh-CN" sz="2800" dirty="0"/>
              <a:t>f, </a:t>
            </a:r>
            <a:r>
              <a:rPr lang="zh-CN" altLang="en-US" sz="2800" dirty="0"/>
              <a:t>它的每个流值</a:t>
            </a:r>
            <a:r>
              <a:rPr lang="en-US" altLang="zh-CN" sz="2800" dirty="0"/>
              <a:t>f(e)</a:t>
            </a:r>
            <a:r>
              <a:rPr lang="zh-CN" altLang="en-US" sz="2800" dirty="0"/>
              <a:t>都是整数。</a:t>
            </a:r>
          </a:p>
        </p:txBody>
      </p:sp>
      <p:sp>
        <p:nvSpPr>
          <p:cNvPr id="7" name="灯片编号占位符 6">
            <a:extLst>
              <a:ext uri="{FF2B5EF4-FFF2-40B4-BE49-F238E27FC236}">
                <a16:creationId xmlns:a16="http://schemas.microsoft.com/office/drawing/2014/main" id="{7D4B7EAA-F7AC-0B68-B9BE-2AB7D34A063B}"/>
              </a:ext>
            </a:extLst>
          </p:cNvPr>
          <p:cNvSpPr>
            <a:spLocks noGrp="1"/>
          </p:cNvSpPr>
          <p:nvPr>
            <p:ph type="sldNum" sz="quarter" idx="4294967295"/>
          </p:nvPr>
        </p:nvSpPr>
        <p:spPr>
          <a:xfrm>
            <a:off x="7239000" y="6324600"/>
            <a:ext cx="1905000" cy="457200"/>
          </a:xfrm>
        </p:spPr>
        <p:txBody>
          <a:bodyPr/>
          <a:lstStyle/>
          <a:p>
            <a:fld id="{F0505C2F-5CCC-43B1-8D4C-CEB3BF98EC1C}" type="slidenum">
              <a:rPr lang="zh-CN" altLang="en-US"/>
              <a:pPr/>
              <a:t>70</a:t>
            </a:fld>
            <a:endParaRPr lang="en-US" altLang="zh-CN"/>
          </a:p>
        </p:txBody>
      </p:sp>
    </p:spTree>
    <p:extLst>
      <p:ext uri="{BB962C8B-B14F-4D97-AF65-F5344CB8AC3E}">
        <p14:creationId xmlns:p14="http://schemas.microsoft.com/office/powerpoint/2010/main" val="712188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D117592-9DF5-420D-8AED-E771772B2984}"/>
              </a:ext>
            </a:extLst>
          </p:cNvPr>
          <p:cNvSpPr>
            <a:spLocks noGrp="1" noChangeArrowheads="1"/>
          </p:cNvSpPr>
          <p:nvPr>
            <p:ph type="title" idx="4294967295"/>
          </p:nvPr>
        </p:nvSpPr>
        <p:spPr>
          <a:xfrm>
            <a:off x="628650" y="339259"/>
            <a:ext cx="7886700" cy="1325563"/>
          </a:xfrm>
        </p:spPr>
        <p:txBody>
          <a:bodyPr/>
          <a:lstStyle/>
          <a:p>
            <a:r>
              <a:rPr lang="zh-CN" altLang="en-US" dirty="0"/>
              <a:t>最大流与最小割</a:t>
            </a:r>
          </a:p>
        </p:txBody>
      </p:sp>
      <p:sp>
        <p:nvSpPr>
          <p:cNvPr id="6" name="灯片编号占位符 5">
            <a:extLst>
              <a:ext uri="{FF2B5EF4-FFF2-40B4-BE49-F238E27FC236}">
                <a16:creationId xmlns:a16="http://schemas.microsoft.com/office/drawing/2014/main" id="{38AA69C8-7C54-443F-ABB4-B16B69C7F20B}"/>
              </a:ext>
            </a:extLst>
          </p:cNvPr>
          <p:cNvSpPr>
            <a:spLocks noGrp="1"/>
          </p:cNvSpPr>
          <p:nvPr>
            <p:ph type="sldNum" sz="quarter" idx="4294967295"/>
          </p:nvPr>
        </p:nvSpPr>
        <p:spPr>
          <a:xfrm>
            <a:off x="7086600" y="6356350"/>
            <a:ext cx="2057400" cy="365125"/>
          </a:xfrm>
        </p:spPr>
        <p:txBody>
          <a:bodyPr/>
          <a:lstStyle/>
          <a:p>
            <a:fld id="{64D65C78-B643-4B50-874D-E5B8924D32C8}" type="slidenum">
              <a:rPr lang="zh-CN" altLang="en-US"/>
              <a:pPr/>
              <a:t>71</a:t>
            </a:fld>
            <a:endParaRPr lang="en-US" altLang="zh-CN"/>
          </a:p>
        </p:txBody>
      </p:sp>
      <p:sp>
        <p:nvSpPr>
          <p:cNvPr id="57347" name="Rectangle 3">
            <a:extLst>
              <a:ext uri="{FF2B5EF4-FFF2-40B4-BE49-F238E27FC236}">
                <a16:creationId xmlns:a16="http://schemas.microsoft.com/office/drawing/2014/main" id="{1680692B-8A6D-4CB8-9C6A-08AC829AFDD2}"/>
              </a:ext>
            </a:extLst>
          </p:cNvPr>
          <p:cNvSpPr>
            <a:spLocks noGrp="1" noChangeArrowheads="1"/>
          </p:cNvSpPr>
          <p:nvPr>
            <p:ph idx="4294967295"/>
          </p:nvPr>
        </p:nvSpPr>
        <p:spPr>
          <a:xfrm>
            <a:off x="539552" y="1664822"/>
            <a:ext cx="7886700" cy="4351338"/>
          </a:xfrm>
        </p:spPr>
        <p:txBody>
          <a:bodyPr>
            <a:noAutofit/>
          </a:bodyPr>
          <a:lstStyle/>
          <a:p>
            <a:pPr>
              <a:lnSpc>
                <a:spcPct val="150000"/>
              </a:lnSpc>
            </a:pPr>
            <a:r>
              <a:rPr lang="zh-CN" altLang="en-US" sz="2800" dirty="0"/>
              <a:t>如果边的权值(容量)是实数，最大流最小割定理依然成立。</a:t>
            </a:r>
          </a:p>
          <a:p>
            <a:pPr>
              <a:lnSpc>
                <a:spcPct val="150000"/>
              </a:lnSpc>
            </a:pPr>
            <a:r>
              <a:rPr lang="zh-CN" altLang="en-US" sz="2800" dirty="0"/>
              <a:t>但是由于增广路径选择的不合理，具有实数容量的</a:t>
            </a:r>
            <a:r>
              <a:rPr lang="en-US" altLang="zh-CN" sz="2800" dirty="0"/>
              <a:t>Ford-Fulkerson</a:t>
            </a:r>
            <a:r>
              <a:rPr lang="zh-CN" altLang="en-US" sz="2800" dirty="0"/>
              <a:t>算法可能永远运行下去</a:t>
            </a:r>
          </a:p>
          <a:p>
            <a:pPr>
              <a:lnSpc>
                <a:spcPct val="150000"/>
              </a:lnSpc>
            </a:pPr>
            <a:r>
              <a:rPr lang="zh-CN" altLang="en-US" sz="2800" dirty="0"/>
              <a:t>解决问题思路</a:t>
            </a:r>
            <a:r>
              <a:rPr lang="en-US" altLang="zh-CN" sz="2800" dirty="0"/>
              <a:t>：</a:t>
            </a:r>
            <a:r>
              <a:rPr lang="zh-CN" altLang="en-US" sz="2800" dirty="0"/>
              <a:t>选择</a:t>
            </a:r>
            <a:r>
              <a:rPr lang="zh-CN" altLang="en-US" sz="2800" b="1" dirty="0">
                <a:solidFill>
                  <a:schemeClr val="accent4"/>
                </a:solidFill>
              </a:rPr>
              <a:t>好的增广路径</a:t>
            </a:r>
            <a:endParaRPr lang="en-US" altLang="zh-CN" sz="2800" b="1"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anim calcmode="lin" valueType="num">
                                      <p:cBhvr additive="base">
                                        <p:cTn id="13"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7347">
                                            <p:txEl>
                                              <p:pRg st="2" end="2"/>
                                            </p:txEl>
                                          </p:spTgt>
                                        </p:tgtEl>
                                        <p:attrNameLst>
                                          <p:attrName>style.visibility</p:attrName>
                                        </p:attrNameLst>
                                      </p:cBhvr>
                                      <p:to>
                                        <p:strVal val="visible"/>
                                      </p:to>
                                    </p:set>
                                    <p:anim calcmode="lin" valueType="num">
                                      <p:cBhvr additive="base">
                                        <p:cTn id="19"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3A01975-72E6-4A10-B43B-DB4C59ED4CE6}"/>
              </a:ext>
            </a:extLst>
          </p:cNvPr>
          <p:cNvSpPr>
            <a:spLocks noGrp="1" noChangeArrowheads="1"/>
          </p:cNvSpPr>
          <p:nvPr>
            <p:ph type="title" idx="4294967295"/>
          </p:nvPr>
        </p:nvSpPr>
        <p:spPr>
          <a:xfrm>
            <a:off x="628650" y="344412"/>
            <a:ext cx="7886700" cy="1325563"/>
          </a:xfrm>
        </p:spPr>
        <p:txBody>
          <a:bodyPr/>
          <a:lstStyle/>
          <a:p>
            <a:r>
              <a:rPr lang="zh-CN" altLang="en-US" dirty="0"/>
              <a:t>7.3 选择好的增广路径</a:t>
            </a:r>
            <a:endParaRPr lang="en-US" altLang="zh-CN" dirty="0"/>
          </a:p>
        </p:txBody>
      </p:sp>
      <p:sp>
        <p:nvSpPr>
          <p:cNvPr id="6" name="灯片编号占位符 5">
            <a:extLst>
              <a:ext uri="{FF2B5EF4-FFF2-40B4-BE49-F238E27FC236}">
                <a16:creationId xmlns:a16="http://schemas.microsoft.com/office/drawing/2014/main" id="{02DB51E6-65E8-4E04-8C99-58494A770B62}"/>
              </a:ext>
            </a:extLst>
          </p:cNvPr>
          <p:cNvSpPr>
            <a:spLocks noGrp="1"/>
          </p:cNvSpPr>
          <p:nvPr>
            <p:ph type="sldNum" sz="quarter" idx="4294967295"/>
          </p:nvPr>
        </p:nvSpPr>
        <p:spPr>
          <a:xfrm>
            <a:off x="7086600" y="6356350"/>
            <a:ext cx="2057400" cy="365125"/>
          </a:xfrm>
        </p:spPr>
        <p:txBody>
          <a:bodyPr/>
          <a:lstStyle/>
          <a:p>
            <a:fld id="{54821557-4D05-42C4-B40A-338809B02E1C}" type="slidenum">
              <a:rPr lang="zh-CN" altLang="en-US"/>
              <a:pPr/>
              <a:t>72</a:t>
            </a:fld>
            <a:endParaRPr lang="en-US" altLang="zh-CN"/>
          </a:p>
        </p:txBody>
      </p:sp>
      <p:sp>
        <p:nvSpPr>
          <p:cNvPr id="58371" name="Rectangle 3">
            <a:extLst>
              <a:ext uri="{FF2B5EF4-FFF2-40B4-BE49-F238E27FC236}">
                <a16:creationId xmlns:a16="http://schemas.microsoft.com/office/drawing/2014/main" id="{B97F4C05-B45E-4D46-B7FC-975E69C8D0FF}"/>
              </a:ext>
            </a:extLst>
          </p:cNvPr>
          <p:cNvSpPr>
            <a:spLocks noGrp="1" noChangeArrowheads="1"/>
          </p:cNvSpPr>
          <p:nvPr>
            <p:ph idx="4294967295"/>
          </p:nvPr>
        </p:nvSpPr>
        <p:spPr>
          <a:xfrm>
            <a:off x="539552" y="1837493"/>
            <a:ext cx="7886700" cy="4351338"/>
          </a:xfrm>
        </p:spPr>
        <p:txBody>
          <a:bodyPr/>
          <a:lstStyle/>
          <a:p>
            <a:pPr>
              <a:lnSpc>
                <a:spcPct val="150000"/>
              </a:lnSpc>
            </a:pPr>
            <a:r>
              <a:rPr lang="zh-CN" altLang="en-US" sz="2800" dirty="0"/>
              <a:t>一般的</a:t>
            </a:r>
            <a:r>
              <a:rPr lang="en-US" altLang="zh-CN" sz="2800" dirty="0"/>
              <a:t>Ford-Fulkerson</a:t>
            </a:r>
            <a:r>
              <a:rPr lang="zh-CN" altLang="en-US" sz="2800" dirty="0"/>
              <a:t>算法复杂度是不是</a:t>
            </a:r>
            <a:r>
              <a:rPr lang="zh-CN" altLang="en-US" sz="2800" b="1" dirty="0"/>
              <a:t>输入规模</a:t>
            </a:r>
            <a:r>
              <a:rPr lang="zh-CN" altLang="en-US" sz="2800" dirty="0"/>
              <a:t>的多项式时间？</a:t>
            </a:r>
            <a:endParaRPr lang="en-US" altLang="zh-CN" sz="2800" dirty="0"/>
          </a:p>
          <a:p>
            <a:pPr>
              <a:lnSpc>
                <a:spcPct val="150000"/>
              </a:lnSpc>
            </a:pPr>
            <a:r>
              <a:rPr lang="zh-CN" altLang="en-US" sz="2800" dirty="0"/>
              <a:t>不是，定理7.5 告诉我们，</a:t>
            </a:r>
            <a:r>
              <a:rPr lang="en-US" altLang="zh-CN" sz="2800" dirty="0"/>
              <a:t>Ford-Fulkerson</a:t>
            </a:r>
            <a:r>
              <a:rPr lang="zh-CN" altLang="en-US" sz="2800" dirty="0"/>
              <a:t>算法的运行时间在</a:t>
            </a:r>
            <a:r>
              <a:rPr lang="en-US" altLang="zh-CN" sz="2800" dirty="0"/>
              <a:t>O(</a:t>
            </a:r>
            <a:r>
              <a:rPr lang="en-US" altLang="zh-CN" sz="2800" dirty="0" err="1"/>
              <a:t>mC</a:t>
            </a:r>
            <a:r>
              <a:rPr lang="en-US" altLang="zh-CN" sz="2800" dirty="0"/>
              <a:t>)，</a:t>
            </a:r>
            <a:r>
              <a:rPr lang="zh-CN" altLang="en-US" sz="2800" i="1" dirty="0"/>
              <a:t>伪多项式时间</a:t>
            </a:r>
            <a:endParaRPr lang="en-US" altLang="zh-CN" sz="2800" dirty="0"/>
          </a:p>
          <a:p>
            <a:pPr>
              <a:lnSpc>
                <a:spcPct val="150000"/>
              </a:lnSpc>
            </a:pPr>
            <a:r>
              <a:rPr lang="zh-CN" altLang="en-US" sz="2800" dirty="0"/>
              <a:t>有时算法执行会非常没有效率</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4935264-8F9D-46EC-B3F4-23EC74967998}"/>
              </a:ext>
            </a:extLst>
          </p:cNvPr>
          <p:cNvSpPr>
            <a:spLocks noGrp="1" noChangeArrowheads="1"/>
          </p:cNvSpPr>
          <p:nvPr>
            <p:ph type="title" idx="4294967295"/>
          </p:nvPr>
        </p:nvSpPr>
        <p:spPr>
          <a:xfrm>
            <a:off x="495300" y="402605"/>
            <a:ext cx="7886700" cy="1325563"/>
          </a:xfrm>
        </p:spPr>
        <p:txBody>
          <a:bodyPr/>
          <a:lstStyle/>
          <a:p>
            <a:r>
              <a:rPr lang="zh-CN" altLang="en-US" dirty="0"/>
              <a:t>选择好的增广路径</a:t>
            </a:r>
          </a:p>
        </p:txBody>
      </p:sp>
      <p:sp>
        <p:nvSpPr>
          <p:cNvPr id="59395" name="Rectangle 3">
            <a:extLst>
              <a:ext uri="{FF2B5EF4-FFF2-40B4-BE49-F238E27FC236}">
                <a16:creationId xmlns:a16="http://schemas.microsoft.com/office/drawing/2014/main" id="{EFBB936F-8128-40B5-8C12-D847B3F0B717}"/>
              </a:ext>
            </a:extLst>
          </p:cNvPr>
          <p:cNvSpPr>
            <a:spLocks noGrp="1" noChangeArrowheads="1"/>
          </p:cNvSpPr>
          <p:nvPr>
            <p:ph idx="4294967295"/>
          </p:nvPr>
        </p:nvSpPr>
        <p:spPr>
          <a:xfrm>
            <a:off x="827584" y="1739927"/>
            <a:ext cx="7772400" cy="4114800"/>
          </a:xfrm>
        </p:spPr>
        <p:txBody>
          <a:bodyPr/>
          <a:lstStyle/>
          <a:p>
            <a:r>
              <a:rPr lang="zh-CN" altLang="en-US" sz="2800" dirty="0"/>
              <a:t>如果最大的流容量是</a:t>
            </a:r>
            <a:r>
              <a:rPr lang="en-US" altLang="zh-CN" sz="2800" dirty="0"/>
              <a:t>C, </a:t>
            </a:r>
            <a:r>
              <a:rPr lang="zh-CN" altLang="en-US" sz="2800" dirty="0"/>
              <a:t>算法可能要循环</a:t>
            </a:r>
            <a:r>
              <a:rPr lang="en-US" altLang="zh-CN" sz="2800" dirty="0"/>
              <a:t>C</a:t>
            </a:r>
            <a:r>
              <a:rPr lang="zh-CN" altLang="en-US" sz="2800" dirty="0"/>
              <a:t>次</a:t>
            </a:r>
          </a:p>
        </p:txBody>
      </p:sp>
      <p:pic>
        <p:nvPicPr>
          <p:cNvPr id="4" name="图片 3">
            <a:extLst>
              <a:ext uri="{FF2B5EF4-FFF2-40B4-BE49-F238E27FC236}">
                <a16:creationId xmlns:a16="http://schemas.microsoft.com/office/drawing/2014/main" id="{DD6D7A8E-A791-0BA7-CE00-5F90E23A7D42}"/>
              </a:ext>
            </a:extLst>
          </p:cNvPr>
          <p:cNvPicPr>
            <a:picLocks noChangeAspect="1"/>
          </p:cNvPicPr>
          <p:nvPr/>
        </p:nvPicPr>
        <p:blipFill>
          <a:blip r:embed="rId3"/>
          <a:stretch>
            <a:fillRect/>
          </a:stretch>
        </p:blipFill>
        <p:spPr>
          <a:xfrm>
            <a:off x="1063182" y="2579670"/>
            <a:ext cx="6750935" cy="351633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1ED0CD9-E0C0-4944-BE9F-2A9A2621C8E1}"/>
              </a:ext>
            </a:extLst>
          </p:cNvPr>
          <p:cNvSpPr>
            <a:spLocks noGrp="1" noChangeArrowheads="1"/>
          </p:cNvSpPr>
          <p:nvPr>
            <p:ph type="title" idx="4294967295"/>
          </p:nvPr>
        </p:nvSpPr>
        <p:spPr>
          <a:xfrm>
            <a:off x="539552" y="410368"/>
            <a:ext cx="7886700" cy="1325563"/>
          </a:xfrm>
        </p:spPr>
        <p:txBody>
          <a:bodyPr/>
          <a:lstStyle/>
          <a:p>
            <a:r>
              <a:rPr lang="zh-CN" altLang="en-US" dirty="0"/>
              <a:t>选择好的增广路径</a:t>
            </a:r>
          </a:p>
        </p:txBody>
      </p:sp>
      <p:sp>
        <p:nvSpPr>
          <p:cNvPr id="6" name="灯片编号占位符 5">
            <a:extLst>
              <a:ext uri="{FF2B5EF4-FFF2-40B4-BE49-F238E27FC236}">
                <a16:creationId xmlns:a16="http://schemas.microsoft.com/office/drawing/2014/main" id="{20AD4670-A91A-410B-821A-0FA4724CD25B}"/>
              </a:ext>
            </a:extLst>
          </p:cNvPr>
          <p:cNvSpPr>
            <a:spLocks noGrp="1"/>
          </p:cNvSpPr>
          <p:nvPr>
            <p:ph type="sldNum" sz="quarter" idx="4294967295"/>
          </p:nvPr>
        </p:nvSpPr>
        <p:spPr>
          <a:xfrm>
            <a:off x="7086600" y="6356350"/>
            <a:ext cx="2057400" cy="365125"/>
          </a:xfrm>
        </p:spPr>
        <p:txBody>
          <a:bodyPr/>
          <a:lstStyle/>
          <a:p>
            <a:fld id="{85F4D549-3855-4E67-A937-3B63E17E4A1A}" type="slidenum">
              <a:rPr lang="zh-CN" altLang="en-US"/>
              <a:pPr/>
              <a:t>74</a:t>
            </a:fld>
            <a:endParaRPr lang="en-US" altLang="zh-CN"/>
          </a:p>
        </p:txBody>
      </p:sp>
      <p:sp>
        <p:nvSpPr>
          <p:cNvPr id="60419" name="Rectangle 3">
            <a:extLst>
              <a:ext uri="{FF2B5EF4-FFF2-40B4-BE49-F238E27FC236}">
                <a16:creationId xmlns:a16="http://schemas.microsoft.com/office/drawing/2014/main" id="{12C7F3C2-7BCC-47EE-98C6-584F10FAF01C}"/>
              </a:ext>
            </a:extLst>
          </p:cNvPr>
          <p:cNvSpPr>
            <a:spLocks noGrp="1" noChangeArrowheads="1"/>
          </p:cNvSpPr>
          <p:nvPr>
            <p:ph idx="4294967295"/>
          </p:nvPr>
        </p:nvSpPr>
        <p:spPr>
          <a:xfrm>
            <a:off x="395536" y="1870471"/>
            <a:ext cx="7886700" cy="4351338"/>
          </a:xfrm>
        </p:spPr>
        <p:txBody>
          <a:bodyPr>
            <a:normAutofit fontScale="92500" lnSpcReduction="10000"/>
          </a:bodyPr>
          <a:lstStyle/>
          <a:p>
            <a:pPr>
              <a:lnSpc>
                <a:spcPct val="150000"/>
              </a:lnSpc>
            </a:pPr>
            <a:r>
              <a:rPr lang="zh-CN" altLang="en-US" sz="2800" dirty="0"/>
              <a:t>之所以出现这样的问题，在于我们刚才选择了一条</a:t>
            </a:r>
            <a:r>
              <a:rPr lang="zh-CN" altLang="en-US" sz="2800" dirty="0">
                <a:solidFill>
                  <a:schemeClr val="hlink"/>
                </a:solidFill>
              </a:rPr>
              <a:t>瓶颈容量</a:t>
            </a:r>
            <a:r>
              <a:rPr lang="zh-CN" altLang="en-US" sz="2800" dirty="0"/>
              <a:t>很小的增广路径，导致</a:t>
            </a:r>
            <a:r>
              <a:rPr lang="zh-CN" altLang="en-US" sz="2800" b="1" dirty="0"/>
              <a:t>收敛</a:t>
            </a:r>
            <a:r>
              <a:rPr lang="zh-CN" altLang="en-US" sz="2800" dirty="0"/>
              <a:t>很慢</a:t>
            </a:r>
          </a:p>
          <a:p>
            <a:pPr>
              <a:lnSpc>
                <a:spcPct val="150000"/>
              </a:lnSpc>
            </a:pPr>
            <a:endParaRPr lang="en-US" altLang="zh-CN" sz="2800" dirty="0"/>
          </a:p>
          <a:p>
            <a:pPr>
              <a:lnSpc>
                <a:spcPct val="150000"/>
              </a:lnSpc>
            </a:pPr>
            <a:r>
              <a:rPr lang="zh-CN" altLang="en-US" sz="2800" dirty="0"/>
              <a:t>所以我们的思路是：</a:t>
            </a:r>
          </a:p>
          <a:p>
            <a:pPr>
              <a:lnSpc>
                <a:spcPct val="150000"/>
              </a:lnSpc>
              <a:buFont typeface="Wingdings" panose="05000000000000000000" pitchFamily="2" charset="2"/>
              <a:buNone/>
            </a:pPr>
            <a:r>
              <a:rPr lang="zh-CN" altLang="en-US" sz="2800" dirty="0"/>
              <a:t>  因为增广路径通过选择路径的瓶颈容量来增加最大流的值，我们选择</a:t>
            </a:r>
            <a:r>
              <a:rPr lang="zh-CN" altLang="en-US" sz="2800" b="1" dirty="0">
                <a:solidFill>
                  <a:schemeClr val="accent4"/>
                </a:solidFill>
              </a:rPr>
              <a:t>具有大的瓶颈容量的路径</a:t>
            </a:r>
            <a:r>
              <a:rPr lang="zh-CN" altLang="en-US" sz="2800" dirty="0"/>
              <a:t>，那么算法进展会更大些</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 calcmode="lin" valueType="num">
                                      <p:cBhvr additive="base">
                                        <p:cTn id="13" dur="500" fill="hold"/>
                                        <p:tgtEl>
                                          <p:spTgt spid="6041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04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anim calcmode="lin" valueType="num">
                                      <p:cBhvr additive="base">
                                        <p:cTn id="19" dur="500" fill="hold"/>
                                        <p:tgtEl>
                                          <p:spTgt spid="6041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04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C51C4157-7660-4A48-BAE9-5C6DF916C22F}"/>
              </a:ext>
            </a:extLst>
          </p:cNvPr>
          <p:cNvSpPr>
            <a:spLocks noGrp="1" noChangeArrowheads="1"/>
          </p:cNvSpPr>
          <p:nvPr>
            <p:ph type="title" idx="4294967295"/>
          </p:nvPr>
        </p:nvSpPr>
        <p:spPr>
          <a:xfrm>
            <a:off x="514650" y="410368"/>
            <a:ext cx="7886700" cy="1325563"/>
          </a:xfrm>
        </p:spPr>
        <p:txBody>
          <a:bodyPr/>
          <a:lstStyle/>
          <a:p>
            <a:r>
              <a:rPr lang="zh-CN" altLang="en-US" dirty="0"/>
              <a:t>选择好的增广路径</a:t>
            </a:r>
          </a:p>
        </p:txBody>
      </p:sp>
      <p:sp>
        <p:nvSpPr>
          <p:cNvPr id="8" name="灯片编号占位符 5">
            <a:extLst>
              <a:ext uri="{FF2B5EF4-FFF2-40B4-BE49-F238E27FC236}">
                <a16:creationId xmlns:a16="http://schemas.microsoft.com/office/drawing/2014/main" id="{62B495CB-9231-4AA9-8AD0-0000379784A1}"/>
              </a:ext>
            </a:extLst>
          </p:cNvPr>
          <p:cNvSpPr>
            <a:spLocks noGrp="1"/>
          </p:cNvSpPr>
          <p:nvPr>
            <p:ph type="sldNum" sz="quarter" idx="4294967295"/>
          </p:nvPr>
        </p:nvSpPr>
        <p:spPr>
          <a:xfrm>
            <a:off x="7086600" y="6356350"/>
            <a:ext cx="2057400" cy="365125"/>
          </a:xfrm>
        </p:spPr>
        <p:txBody>
          <a:bodyPr/>
          <a:lstStyle/>
          <a:p>
            <a:fld id="{8A5311A6-8C6E-457A-933B-F6F712863F33}" type="slidenum">
              <a:rPr lang="zh-CN" altLang="en-US"/>
              <a:pPr/>
              <a:t>75</a:t>
            </a:fld>
            <a:endParaRPr lang="en-US" altLang="zh-CN"/>
          </a:p>
        </p:txBody>
      </p:sp>
      <p:sp>
        <p:nvSpPr>
          <p:cNvPr id="61443" name="Rectangle 3">
            <a:extLst>
              <a:ext uri="{FF2B5EF4-FFF2-40B4-BE49-F238E27FC236}">
                <a16:creationId xmlns:a16="http://schemas.microsoft.com/office/drawing/2014/main" id="{882C1E2A-F63C-47E5-BFDC-4A159218C457}"/>
              </a:ext>
            </a:extLst>
          </p:cNvPr>
          <p:cNvSpPr>
            <a:spLocks noGrp="1" noChangeArrowheads="1"/>
          </p:cNvSpPr>
          <p:nvPr>
            <p:ph idx="4294967295"/>
          </p:nvPr>
        </p:nvSpPr>
        <p:spPr>
          <a:xfrm>
            <a:off x="430212" y="1862931"/>
            <a:ext cx="7886700" cy="4351338"/>
          </a:xfrm>
        </p:spPr>
        <p:txBody>
          <a:bodyPr>
            <a:normAutofit/>
          </a:bodyPr>
          <a:lstStyle/>
          <a:p>
            <a:pPr>
              <a:lnSpc>
                <a:spcPct val="150000"/>
              </a:lnSpc>
            </a:pPr>
            <a:r>
              <a:rPr lang="zh-CN" altLang="en-US" sz="2800" dirty="0"/>
              <a:t>选择好的增广路径: </a:t>
            </a:r>
          </a:p>
          <a:p>
            <a:pPr>
              <a:lnSpc>
                <a:spcPct val="150000"/>
              </a:lnSpc>
              <a:buFont typeface="Wingdings" panose="05000000000000000000" pitchFamily="2" charset="2"/>
              <a:buNone/>
            </a:pPr>
            <a:r>
              <a:rPr lang="en-US" altLang="zh-CN" sz="2800" dirty="0"/>
              <a:t>   Sufficiently large bottleneck capacity</a:t>
            </a:r>
            <a:r>
              <a:rPr lang="zh-CN" altLang="en-US" sz="2800" dirty="0"/>
              <a:t>足够大的瓶颈容量</a:t>
            </a:r>
            <a:endParaRPr lang="en-US" altLang="zh-CN" sz="2800" dirty="0"/>
          </a:p>
          <a:p>
            <a:pPr>
              <a:lnSpc>
                <a:spcPct val="150000"/>
              </a:lnSpc>
            </a:pPr>
            <a:r>
              <a:rPr lang="zh-CN" altLang="en-US" sz="2800" dirty="0"/>
              <a:t>这里为了便于控制，我们维护一个称之为</a:t>
            </a:r>
            <a:r>
              <a:rPr lang="zh-CN" altLang="en-US" sz="2800" dirty="0">
                <a:solidFill>
                  <a:schemeClr val="accent4"/>
                </a:solidFill>
              </a:rPr>
              <a:t>缩放参数</a:t>
            </a:r>
            <a:r>
              <a:rPr lang="zh-CN" altLang="en-US" sz="2800" dirty="0"/>
              <a:t>的    ，算法中将</a:t>
            </a:r>
            <a:r>
              <a:rPr lang="zh-CN" altLang="en-US" sz="2800" dirty="0">
                <a:solidFill>
                  <a:schemeClr val="accent4"/>
                </a:solidFill>
              </a:rPr>
              <a:t>寻找瓶颈容量至少是</a:t>
            </a:r>
            <a:r>
              <a:rPr lang="en-US" altLang="zh-CN" sz="2800" dirty="0">
                <a:solidFill>
                  <a:schemeClr val="accent4"/>
                </a:solidFill>
              </a:rPr>
              <a:t>    </a:t>
            </a:r>
            <a:r>
              <a:rPr lang="zh-CN" altLang="en-US" sz="2800" dirty="0">
                <a:solidFill>
                  <a:schemeClr val="accent4"/>
                </a:solidFill>
              </a:rPr>
              <a:t>的路径</a:t>
            </a:r>
            <a:r>
              <a:rPr lang="zh-CN" altLang="en-US" sz="2800" dirty="0"/>
              <a:t>。</a:t>
            </a:r>
          </a:p>
          <a:p>
            <a:pPr>
              <a:lnSpc>
                <a:spcPct val="150000"/>
              </a:lnSpc>
              <a:buFont typeface="Wingdings" panose="05000000000000000000" pitchFamily="2" charset="2"/>
              <a:buNone/>
            </a:pPr>
            <a:r>
              <a:rPr lang="en-US" altLang="zh-CN" dirty="0"/>
              <a:t>   </a:t>
            </a:r>
            <a:endParaRPr lang="zh-CN" altLang="en-US" dirty="0"/>
          </a:p>
        </p:txBody>
      </p:sp>
      <p:graphicFrame>
        <p:nvGraphicFramePr>
          <p:cNvPr id="61444" name="Object 4">
            <a:extLst>
              <a:ext uri="{FF2B5EF4-FFF2-40B4-BE49-F238E27FC236}">
                <a16:creationId xmlns:a16="http://schemas.microsoft.com/office/drawing/2014/main" id="{0E3C38ED-C832-4557-BB2C-B62B60574C0D}"/>
              </a:ext>
            </a:extLst>
          </p:cNvPr>
          <p:cNvGraphicFramePr>
            <a:graphicFrameLocks noChangeAspect="1"/>
          </p:cNvGraphicFramePr>
          <p:nvPr>
            <p:extLst>
              <p:ext uri="{D42A27DB-BD31-4B8C-83A1-F6EECF244321}">
                <p14:modId xmlns:p14="http://schemas.microsoft.com/office/powerpoint/2010/main" val="3630357681"/>
              </p:ext>
            </p:extLst>
          </p:nvPr>
        </p:nvGraphicFramePr>
        <p:xfrm>
          <a:off x="6693247" y="4772270"/>
          <a:ext cx="327025" cy="387350"/>
        </p:xfrm>
        <a:graphic>
          <a:graphicData uri="http://schemas.openxmlformats.org/presentationml/2006/ole">
            <mc:AlternateContent xmlns:mc="http://schemas.openxmlformats.org/markup-compatibility/2006">
              <mc:Choice xmlns:v="urn:schemas-microsoft-com:vml" Requires="v">
                <p:oleObj name="Equation" r:id="rId2" imgW="139680" imgH="164880" progId="Equation.3">
                  <p:embed/>
                </p:oleObj>
              </mc:Choice>
              <mc:Fallback>
                <p:oleObj name="Equation" r:id="rId2" imgW="139680" imgH="16488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247" y="4772270"/>
                        <a:ext cx="3270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5" name="Object 5">
            <a:extLst>
              <a:ext uri="{FF2B5EF4-FFF2-40B4-BE49-F238E27FC236}">
                <a16:creationId xmlns:a16="http://schemas.microsoft.com/office/drawing/2014/main" id="{954100EA-6C70-4FE9-8E39-C55AFFCE9EE4}"/>
              </a:ext>
            </a:extLst>
          </p:cNvPr>
          <p:cNvGraphicFramePr>
            <a:graphicFrameLocks noChangeAspect="1"/>
          </p:cNvGraphicFramePr>
          <p:nvPr>
            <p:extLst>
              <p:ext uri="{D42A27DB-BD31-4B8C-83A1-F6EECF244321}">
                <p14:modId xmlns:p14="http://schemas.microsoft.com/office/powerpoint/2010/main" val="1973455668"/>
              </p:ext>
            </p:extLst>
          </p:nvPr>
        </p:nvGraphicFramePr>
        <p:xfrm>
          <a:off x="1436663" y="4797152"/>
          <a:ext cx="327025" cy="387350"/>
        </p:xfrm>
        <a:graphic>
          <a:graphicData uri="http://schemas.openxmlformats.org/presentationml/2006/ole">
            <mc:AlternateContent xmlns:mc="http://schemas.openxmlformats.org/markup-compatibility/2006">
              <mc:Choice xmlns:v="urn:schemas-microsoft-com:vml" Requires="v">
                <p:oleObj name="Equation" r:id="rId4" imgW="139680" imgH="164880" progId="Equation.3">
                  <p:embed/>
                </p:oleObj>
              </mc:Choice>
              <mc:Fallback>
                <p:oleObj name="Equation" r:id="rId4" imgW="139680" imgH="1648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663" y="4797152"/>
                        <a:ext cx="32702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64E5505-5284-4A09-89A7-7324264E45DD}"/>
              </a:ext>
            </a:extLst>
          </p:cNvPr>
          <p:cNvSpPr>
            <a:spLocks noGrp="1" noChangeArrowheads="1"/>
          </p:cNvSpPr>
          <p:nvPr>
            <p:ph type="title" idx="4294967295"/>
          </p:nvPr>
        </p:nvSpPr>
        <p:spPr>
          <a:xfrm>
            <a:off x="590550" y="407987"/>
            <a:ext cx="7886700" cy="1325563"/>
          </a:xfrm>
        </p:spPr>
        <p:txBody>
          <a:bodyPr/>
          <a:lstStyle/>
          <a:p>
            <a:r>
              <a:rPr lang="zh-CN" altLang="en-US" dirty="0"/>
              <a:t>选择好的增广路径</a:t>
            </a:r>
            <a:endParaRPr lang="en-US" altLang="zh-CN" dirty="0"/>
          </a:p>
        </p:txBody>
      </p:sp>
      <p:sp>
        <p:nvSpPr>
          <p:cNvPr id="7" name="灯片编号占位符 5">
            <a:extLst>
              <a:ext uri="{FF2B5EF4-FFF2-40B4-BE49-F238E27FC236}">
                <a16:creationId xmlns:a16="http://schemas.microsoft.com/office/drawing/2014/main" id="{CB8BE968-BDF6-4AA1-AE24-642F89489A5E}"/>
              </a:ext>
            </a:extLst>
          </p:cNvPr>
          <p:cNvSpPr>
            <a:spLocks noGrp="1"/>
          </p:cNvSpPr>
          <p:nvPr>
            <p:ph type="sldNum" sz="quarter" idx="4294967295"/>
          </p:nvPr>
        </p:nvSpPr>
        <p:spPr>
          <a:xfrm>
            <a:off x="7086600" y="6356350"/>
            <a:ext cx="2057400" cy="365125"/>
          </a:xfrm>
        </p:spPr>
        <p:txBody>
          <a:bodyPr/>
          <a:lstStyle/>
          <a:p>
            <a:fld id="{D9140397-6D59-4C22-9E62-2246A00888F1}" type="slidenum">
              <a:rPr lang="zh-CN" altLang="en-US"/>
              <a:pPr/>
              <a:t>76</a:t>
            </a:fld>
            <a:endParaRPr lang="en-US" altLang="zh-CN"/>
          </a:p>
        </p:txBody>
      </p:sp>
      <p:sp>
        <p:nvSpPr>
          <p:cNvPr id="62467" name="Rectangle 3">
            <a:extLst>
              <a:ext uri="{FF2B5EF4-FFF2-40B4-BE49-F238E27FC236}">
                <a16:creationId xmlns:a16="http://schemas.microsoft.com/office/drawing/2014/main" id="{18A29E56-2049-4D66-8A9B-62D754E94BF1}"/>
              </a:ext>
            </a:extLst>
          </p:cNvPr>
          <p:cNvSpPr>
            <a:spLocks noGrp="1" noChangeArrowheads="1"/>
          </p:cNvSpPr>
          <p:nvPr>
            <p:ph idx="4294967295"/>
          </p:nvPr>
        </p:nvSpPr>
        <p:spPr>
          <a:xfrm>
            <a:off x="237190" y="1820862"/>
            <a:ext cx="7886700" cy="4351338"/>
          </a:xfrm>
        </p:spPr>
        <p:txBody>
          <a:bodyPr>
            <a:normAutofit/>
          </a:bodyPr>
          <a:lstStyle/>
          <a:p>
            <a:pPr lvl="1">
              <a:lnSpc>
                <a:spcPct val="150000"/>
              </a:lnSpc>
              <a:buFont typeface="Wingdings" panose="05000000000000000000" pitchFamily="2" charset="2"/>
              <a:buNone/>
            </a:pPr>
            <a:r>
              <a:rPr lang="zh-CN" altLang="en-US" sz="2800" dirty="0"/>
              <a:t>令</a:t>
            </a:r>
            <a:r>
              <a:rPr lang="en-US" altLang="zh-CN" sz="2800" dirty="0">
                <a:solidFill>
                  <a:schemeClr val="hlink"/>
                </a:solidFill>
              </a:rPr>
              <a:t>G</a:t>
            </a:r>
            <a:r>
              <a:rPr lang="en-US" altLang="zh-CN" sz="4400" baseline="-25000" dirty="0">
                <a:solidFill>
                  <a:schemeClr val="hlink"/>
                </a:solidFill>
              </a:rPr>
              <a:t>f </a:t>
            </a:r>
            <a:r>
              <a:rPr lang="en-US" altLang="zh-CN" sz="2800" dirty="0">
                <a:solidFill>
                  <a:schemeClr val="hlink"/>
                </a:solidFill>
              </a:rPr>
              <a:t>(</a:t>
            </a:r>
            <a:r>
              <a:rPr lang="en-US" altLang="zh-CN" sz="2800" dirty="0">
                <a:solidFill>
                  <a:schemeClr val="hlink"/>
                </a:solidFill>
                <a:sym typeface="Symbol" panose="05050102010706020507" pitchFamily="18" charset="2"/>
              </a:rPr>
              <a:t>)</a:t>
            </a:r>
            <a:r>
              <a:rPr lang="en-US" altLang="zh-CN" sz="2800" dirty="0"/>
              <a:t> </a:t>
            </a:r>
            <a:r>
              <a:rPr lang="zh-CN" altLang="en-US" sz="2800" dirty="0"/>
              <a:t>是仅由剩余容量至少为</a:t>
            </a:r>
            <a:r>
              <a:rPr lang="en-US" altLang="zh-CN" sz="2800" dirty="0">
                <a:sym typeface="Symbol" panose="05050102010706020507" pitchFamily="18" charset="2"/>
              </a:rPr>
              <a:t></a:t>
            </a:r>
            <a:r>
              <a:rPr lang="zh-CN" altLang="en-US" sz="2800" dirty="0">
                <a:sym typeface="Symbol" panose="05050102010706020507" pitchFamily="18" charset="2"/>
              </a:rPr>
              <a:t>的边组成的剩余图的子集</a:t>
            </a:r>
            <a:r>
              <a:rPr lang="en-US" altLang="zh-CN" sz="2800" dirty="0"/>
              <a:t>.</a:t>
            </a:r>
          </a:p>
          <a:p>
            <a:pPr>
              <a:lnSpc>
                <a:spcPct val="150000"/>
              </a:lnSpc>
            </a:pPr>
            <a:endParaRPr lang="zh-CN" altLang="en-US" sz="3200" dirty="0"/>
          </a:p>
        </p:txBody>
      </p:sp>
      <p:pic>
        <p:nvPicPr>
          <p:cNvPr id="62468" name="Picture 4">
            <a:extLst>
              <a:ext uri="{FF2B5EF4-FFF2-40B4-BE49-F238E27FC236}">
                <a16:creationId xmlns:a16="http://schemas.microsoft.com/office/drawing/2014/main" id="{5F0E5D6C-2940-4636-A391-7CAC0BEA9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402200"/>
            <a:ext cx="8081714" cy="33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4013471-3E4E-482B-A9C0-23DDFD542396}"/>
              </a:ext>
            </a:extLst>
          </p:cNvPr>
          <p:cNvSpPr>
            <a:spLocks noGrp="1" noChangeArrowheads="1"/>
          </p:cNvSpPr>
          <p:nvPr>
            <p:ph type="title" idx="4294967295"/>
          </p:nvPr>
        </p:nvSpPr>
        <p:spPr>
          <a:xfrm>
            <a:off x="628650" y="-11201"/>
            <a:ext cx="7886700" cy="1325563"/>
          </a:xfrm>
        </p:spPr>
        <p:txBody>
          <a:bodyPr/>
          <a:lstStyle/>
          <a:p>
            <a:r>
              <a:rPr lang="zh-CN" altLang="en-US" dirty="0"/>
              <a:t>算法</a:t>
            </a:r>
          </a:p>
        </p:txBody>
      </p:sp>
      <p:sp>
        <p:nvSpPr>
          <p:cNvPr id="6" name="灯片编号占位符 5">
            <a:extLst>
              <a:ext uri="{FF2B5EF4-FFF2-40B4-BE49-F238E27FC236}">
                <a16:creationId xmlns:a16="http://schemas.microsoft.com/office/drawing/2014/main" id="{E914C43B-E3BD-486D-A07D-1C0A264B0F10}"/>
              </a:ext>
            </a:extLst>
          </p:cNvPr>
          <p:cNvSpPr>
            <a:spLocks noGrp="1"/>
          </p:cNvSpPr>
          <p:nvPr>
            <p:ph type="sldNum" sz="quarter" idx="4294967295"/>
          </p:nvPr>
        </p:nvSpPr>
        <p:spPr>
          <a:xfrm>
            <a:off x="7086600" y="6356350"/>
            <a:ext cx="2057400" cy="365125"/>
          </a:xfrm>
        </p:spPr>
        <p:txBody>
          <a:bodyPr/>
          <a:lstStyle/>
          <a:p>
            <a:fld id="{D652E7CB-9412-49E5-864F-344B85362792}" type="slidenum">
              <a:rPr lang="zh-CN" altLang="en-US"/>
              <a:pPr/>
              <a:t>77</a:t>
            </a:fld>
            <a:endParaRPr lang="en-US" altLang="zh-CN"/>
          </a:p>
        </p:txBody>
      </p:sp>
      <p:pic>
        <p:nvPicPr>
          <p:cNvPr id="3" name="图片 2">
            <a:extLst>
              <a:ext uri="{FF2B5EF4-FFF2-40B4-BE49-F238E27FC236}">
                <a16:creationId xmlns:a16="http://schemas.microsoft.com/office/drawing/2014/main" id="{7469B0FA-6140-C969-9149-98F1E794CA5D}"/>
              </a:ext>
            </a:extLst>
          </p:cNvPr>
          <p:cNvPicPr>
            <a:picLocks noChangeAspect="1"/>
          </p:cNvPicPr>
          <p:nvPr/>
        </p:nvPicPr>
        <p:blipFill>
          <a:blip r:embed="rId3"/>
          <a:stretch>
            <a:fillRect/>
          </a:stretch>
        </p:blipFill>
        <p:spPr>
          <a:xfrm>
            <a:off x="-33183" y="1475484"/>
            <a:ext cx="9192134" cy="488086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2EB33D3-E296-48D9-AE3C-4858980033F4}"/>
              </a:ext>
            </a:extLst>
          </p:cNvPr>
          <p:cNvSpPr>
            <a:spLocks noGrp="1" noChangeArrowheads="1"/>
          </p:cNvSpPr>
          <p:nvPr>
            <p:ph type="title" idx="4294967295"/>
          </p:nvPr>
        </p:nvSpPr>
        <p:spPr>
          <a:xfrm>
            <a:off x="628650" y="328607"/>
            <a:ext cx="7886700" cy="1325563"/>
          </a:xfrm>
        </p:spPr>
        <p:txBody>
          <a:bodyPr/>
          <a:lstStyle/>
          <a:p>
            <a:r>
              <a:rPr lang="zh-CN" altLang="en-US" dirty="0"/>
              <a:t>算法分析</a:t>
            </a:r>
            <a:endParaRPr lang="en-US" altLang="zh-CN" dirty="0"/>
          </a:p>
        </p:txBody>
      </p:sp>
      <p:sp>
        <p:nvSpPr>
          <p:cNvPr id="6" name="灯片编号占位符 5">
            <a:extLst>
              <a:ext uri="{FF2B5EF4-FFF2-40B4-BE49-F238E27FC236}">
                <a16:creationId xmlns:a16="http://schemas.microsoft.com/office/drawing/2014/main" id="{C636D314-1099-411C-A09E-05AA6FE352F8}"/>
              </a:ext>
            </a:extLst>
          </p:cNvPr>
          <p:cNvSpPr>
            <a:spLocks noGrp="1"/>
          </p:cNvSpPr>
          <p:nvPr>
            <p:ph type="sldNum" sz="quarter" idx="4294967295"/>
          </p:nvPr>
        </p:nvSpPr>
        <p:spPr>
          <a:xfrm>
            <a:off x="7086600" y="6356350"/>
            <a:ext cx="2057400" cy="365125"/>
          </a:xfrm>
        </p:spPr>
        <p:txBody>
          <a:bodyPr/>
          <a:lstStyle/>
          <a:p>
            <a:fld id="{B8C4808A-4BC5-4BBD-B167-0722CDE46186}" type="slidenum">
              <a:rPr lang="zh-CN" altLang="en-US"/>
              <a:pPr/>
              <a:t>78</a:t>
            </a:fld>
            <a:endParaRPr lang="en-US" altLang="zh-CN"/>
          </a:p>
        </p:txBody>
      </p:sp>
      <p:sp>
        <p:nvSpPr>
          <p:cNvPr id="64515" name="Rectangle 3">
            <a:extLst>
              <a:ext uri="{FF2B5EF4-FFF2-40B4-BE49-F238E27FC236}">
                <a16:creationId xmlns:a16="http://schemas.microsoft.com/office/drawing/2014/main" id="{F82586F6-766F-43B0-9640-27591631FE74}"/>
              </a:ext>
            </a:extLst>
          </p:cNvPr>
          <p:cNvSpPr>
            <a:spLocks noGrp="1" noChangeArrowheads="1"/>
          </p:cNvSpPr>
          <p:nvPr>
            <p:ph idx="4294967295"/>
          </p:nvPr>
        </p:nvSpPr>
        <p:spPr>
          <a:xfrm>
            <a:off x="755576" y="1829591"/>
            <a:ext cx="7886700" cy="4351338"/>
          </a:xfrm>
        </p:spPr>
        <p:txBody>
          <a:bodyPr>
            <a:normAutofit/>
          </a:bodyPr>
          <a:lstStyle/>
          <a:p>
            <a:pPr>
              <a:lnSpc>
                <a:spcPct val="150000"/>
              </a:lnSpc>
            </a:pPr>
            <a:r>
              <a:rPr lang="zh-CN" altLang="en-US" sz="2800" dirty="0"/>
              <a:t>流在算法中始终保持整数值，因此所有的剩余容量也是整数值。</a:t>
            </a:r>
          </a:p>
          <a:p>
            <a:pPr>
              <a:lnSpc>
                <a:spcPct val="150000"/>
              </a:lnSpc>
            </a:pPr>
            <a:r>
              <a:rPr lang="zh-CN" altLang="en-US" sz="2800" dirty="0"/>
              <a:t>定理7.15 如果容量是整数值，那么在缩放最大流算法中流和剩余容量也始终保持整数值，这就推出当</a:t>
            </a:r>
            <a:r>
              <a:rPr lang="en-US" altLang="zh-CN" sz="2800" dirty="0">
                <a:sym typeface="Symbol" panose="05050102010706020507" pitchFamily="18" charset="2"/>
              </a:rPr>
              <a:t></a:t>
            </a:r>
            <a:r>
              <a:rPr lang="en-US" altLang="zh-CN" sz="2800" dirty="0"/>
              <a:t> =</a:t>
            </a:r>
            <a:r>
              <a:rPr lang="en-US" altLang="zh-CN" sz="2800" dirty="0">
                <a:sym typeface="Symbol" panose="05050102010706020507" pitchFamily="18" charset="2"/>
              </a:rPr>
              <a:t> 1 ， </a:t>
            </a:r>
            <a:r>
              <a:rPr lang="en-US" altLang="zh-CN" sz="2800" dirty="0"/>
              <a:t>G</a:t>
            </a:r>
            <a:r>
              <a:rPr lang="en-US" altLang="zh-CN" sz="2800" baseline="-25000" dirty="0"/>
              <a:t>f</a:t>
            </a:r>
            <a:r>
              <a:rPr lang="en-US" altLang="zh-CN" sz="2800" dirty="0"/>
              <a:t>(</a:t>
            </a:r>
            <a:r>
              <a:rPr lang="en-US" altLang="zh-CN" sz="2800" dirty="0">
                <a:sym typeface="Symbol" panose="05050102010706020507" pitchFamily="18" charset="2"/>
              </a:rPr>
              <a:t>)</a:t>
            </a:r>
            <a:r>
              <a:rPr lang="en-US" altLang="zh-CN" sz="2800" dirty="0"/>
              <a:t>  = G</a:t>
            </a:r>
            <a:r>
              <a:rPr lang="en-US" altLang="zh-CN" sz="2800" baseline="-25000" dirty="0"/>
              <a:t>f，</a:t>
            </a:r>
            <a:r>
              <a:rPr lang="zh-CN" altLang="en-US" sz="2800" dirty="0">
                <a:sym typeface="Symbol" panose="05050102010706020507" pitchFamily="18" charset="2"/>
              </a:rPr>
              <a:t>算法终止时，流</a:t>
            </a:r>
            <a:r>
              <a:rPr lang="en-US" altLang="zh-CN" sz="2800" dirty="0">
                <a:sym typeface="Symbol" panose="05050102010706020507" pitchFamily="18" charset="2"/>
              </a:rPr>
              <a:t>f</a:t>
            </a:r>
            <a:r>
              <a:rPr lang="zh-CN" altLang="en-US" sz="2800" dirty="0">
                <a:sym typeface="Symbol" panose="05050102010706020507" pitchFamily="18" charset="2"/>
              </a:rPr>
              <a:t>是最大值的流。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515">
                                            <p:txEl>
                                              <p:pRg st="1" end="1"/>
                                            </p:txEl>
                                          </p:spTgt>
                                        </p:tgtEl>
                                        <p:attrNameLst>
                                          <p:attrName>style.visibility</p:attrName>
                                        </p:attrNameLst>
                                      </p:cBhvr>
                                      <p:to>
                                        <p:strVal val="visible"/>
                                      </p:to>
                                    </p:set>
                                    <p:anim calcmode="lin" valueType="num">
                                      <p:cBhvr additive="base">
                                        <p:cTn id="13" dur="500" fill="hold"/>
                                        <p:tgtEl>
                                          <p:spTgt spid="645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451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9823A4E-19A4-45AB-BE1E-1A80D57B71FB}"/>
              </a:ext>
            </a:extLst>
          </p:cNvPr>
          <p:cNvSpPr>
            <a:spLocks noGrp="1" noChangeArrowheads="1"/>
          </p:cNvSpPr>
          <p:nvPr>
            <p:ph type="title" idx="4294967295"/>
          </p:nvPr>
        </p:nvSpPr>
        <p:spPr>
          <a:xfrm>
            <a:off x="539552" y="320675"/>
            <a:ext cx="7886700" cy="1325563"/>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EF93C6C0-1234-4038-BD4D-5049F03D94D2}"/>
              </a:ext>
            </a:extLst>
          </p:cNvPr>
          <p:cNvSpPr>
            <a:spLocks noGrp="1"/>
          </p:cNvSpPr>
          <p:nvPr>
            <p:ph type="sldNum" sz="quarter" idx="4294967295"/>
          </p:nvPr>
        </p:nvSpPr>
        <p:spPr>
          <a:xfrm>
            <a:off x="7086600" y="6356350"/>
            <a:ext cx="2057400" cy="365125"/>
          </a:xfrm>
        </p:spPr>
        <p:txBody>
          <a:bodyPr/>
          <a:lstStyle/>
          <a:p>
            <a:fld id="{D3104F6F-DD99-4114-ABD9-173E9B825249}" type="slidenum">
              <a:rPr lang="zh-CN" altLang="en-US"/>
              <a:pPr/>
              <a:t>79</a:t>
            </a:fld>
            <a:endParaRPr lang="en-US" altLang="zh-CN"/>
          </a:p>
        </p:txBody>
      </p:sp>
      <p:sp>
        <p:nvSpPr>
          <p:cNvPr id="65539" name="Rectangle 3">
            <a:extLst>
              <a:ext uri="{FF2B5EF4-FFF2-40B4-BE49-F238E27FC236}">
                <a16:creationId xmlns:a16="http://schemas.microsoft.com/office/drawing/2014/main" id="{D68E043B-F398-4192-A6B9-70A163BFFE45}"/>
              </a:ext>
            </a:extLst>
          </p:cNvPr>
          <p:cNvSpPr>
            <a:spLocks noGrp="1" noChangeArrowheads="1"/>
          </p:cNvSpPr>
          <p:nvPr>
            <p:ph idx="4294967295"/>
          </p:nvPr>
        </p:nvSpPr>
        <p:spPr>
          <a:xfrm>
            <a:off x="538356" y="1825625"/>
            <a:ext cx="7886700" cy="4351338"/>
          </a:xfrm>
        </p:spPr>
        <p:txBody>
          <a:bodyPr>
            <a:normAutofit/>
          </a:bodyPr>
          <a:lstStyle/>
          <a:p>
            <a:pPr>
              <a:lnSpc>
                <a:spcPct val="150000"/>
              </a:lnSpc>
            </a:pPr>
            <a:r>
              <a:rPr lang="zh-CN" altLang="en-US" sz="2800" dirty="0"/>
              <a:t>现在我们开始关注算法的循环部分，估计各部分循环的次数</a:t>
            </a:r>
          </a:p>
          <a:p>
            <a:pPr>
              <a:lnSpc>
                <a:spcPct val="150000"/>
              </a:lnSpc>
            </a:pPr>
            <a:r>
              <a:rPr lang="zh-CN" altLang="en-US" sz="2800" dirty="0"/>
              <a:t>最外层循环</a:t>
            </a:r>
            <a:r>
              <a:rPr lang="en-US" altLang="zh-CN" sz="2800" dirty="0"/>
              <a:t>While</a:t>
            </a:r>
            <a:r>
              <a:rPr lang="zh-CN" altLang="en-US" sz="2800" dirty="0"/>
              <a:t>的次数？</a:t>
            </a:r>
          </a:p>
          <a:p>
            <a:pPr>
              <a:lnSpc>
                <a:spcPct val="150000"/>
              </a:lnSpc>
            </a:pPr>
            <a:r>
              <a:rPr lang="zh-CN" altLang="en-US" sz="2800" dirty="0"/>
              <a:t>命题7.16 外层</a:t>
            </a:r>
            <a:r>
              <a:rPr lang="en-US" altLang="zh-CN" sz="2800" dirty="0"/>
              <a:t>While</a:t>
            </a:r>
            <a:r>
              <a:rPr lang="zh-CN" altLang="en-US" sz="2800" dirty="0"/>
              <a:t>循环的迭代次数至多</a:t>
            </a:r>
            <a:r>
              <a:rPr lang="zh-CN" altLang="en-US" sz="2800" dirty="0">
                <a:solidFill>
                  <a:schemeClr val="accent4"/>
                </a:solidFill>
              </a:rPr>
              <a:t>是    </a:t>
            </a:r>
            <a:r>
              <a:rPr lang="en-US" altLang="zh-CN" sz="2800" dirty="0">
                <a:solidFill>
                  <a:schemeClr val="accent4"/>
                </a:solidFill>
              </a:rPr>
              <a:t>1 + </a:t>
            </a:r>
            <a:r>
              <a:rPr lang="en-US" altLang="zh-CN" sz="2800" dirty="0">
                <a:solidFill>
                  <a:schemeClr val="accent4"/>
                </a:solidFill>
                <a:sym typeface="Symbol" panose="05050102010706020507" pitchFamily="18" charset="2"/>
              </a:rPr>
              <a:t></a:t>
            </a:r>
            <a:r>
              <a:rPr lang="en-US" altLang="zh-CN" sz="2800" dirty="0">
                <a:solidFill>
                  <a:schemeClr val="accent4"/>
                </a:solidFill>
              </a:rPr>
              <a:t>log</a:t>
            </a:r>
            <a:r>
              <a:rPr lang="en-US" altLang="zh-CN" sz="2800" baseline="-25000" dirty="0">
                <a:solidFill>
                  <a:schemeClr val="accent4"/>
                </a:solidFill>
              </a:rPr>
              <a:t>2 </a:t>
            </a:r>
            <a:r>
              <a:rPr lang="en-US" altLang="zh-CN" sz="2800" dirty="0">
                <a:solidFill>
                  <a:schemeClr val="accent4"/>
                </a:solidFill>
              </a:rPr>
              <a:t>C</a:t>
            </a:r>
            <a:r>
              <a:rPr lang="en-US" altLang="zh-CN" sz="2800" dirty="0">
                <a:solidFill>
                  <a:schemeClr val="accent4"/>
                </a:solidFill>
                <a:sym typeface="Symbol" panose="05050102010706020507" pitchFamily="18" charset="2"/>
              </a:rPr>
              <a:t> </a:t>
            </a:r>
          </a:p>
          <a:p>
            <a:pPr>
              <a:lnSpc>
                <a:spcPct val="150000"/>
              </a:lnSpc>
              <a:buFont typeface="Wingdings" panose="05000000000000000000" pitchFamily="2" charset="2"/>
              <a:buNone/>
            </a:pPr>
            <a:r>
              <a:rPr lang="zh-CN" altLang="en-US" sz="2800" dirty="0">
                <a:sym typeface="Symbol" panose="05050102010706020507" pitchFamily="18" charset="2"/>
              </a:rPr>
              <a:t>  原因： 最开始 </a:t>
            </a:r>
            <a:r>
              <a:rPr lang="en-US" altLang="zh-CN" sz="2800" dirty="0">
                <a:sym typeface="Symbol" panose="05050102010706020507" pitchFamily="18" charset="2"/>
              </a:rPr>
              <a:t>C  </a:t>
            </a:r>
            <a:r>
              <a:rPr lang="en-US" altLang="zh-CN" sz="2800" dirty="0"/>
              <a:t> &lt;</a:t>
            </a:r>
            <a:r>
              <a:rPr lang="en-US" altLang="zh-CN" sz="2800" dirty="0">
                <a:sym typeface="Symbol" panose="05050102010706020507" pitchFamily="18" charset="2"/>
              </a:rPr>
              <a:t> 2C， </a:t>
            </a:r>
            <a:r>
              <a:rPr lang="zh-CN" altLang="en-US" sz="2800" dirty="0">
                <a:sym typeface="Symbol" panose="05050102010706020507" pitchFamily="18" charset="2"/>
              </a:rPr>
              <a:t>每次缩小一半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 calcmode="lin" valueType="num">
                                      <p:cBhvr additive="base">
                                        <p:cTn id="13"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anim calcmode="lin" valueType="num">
                                      <p:cBhvr additive="base">
                                        <p:cTn id="19"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5539">
                                            <p:txEl>
                                              <p:pRg st="3" end="3"/>
                                            </p:txEl>
                                          </p:spTgt>
                                        </p:tgtEl>
                                        <p:attrNameLst>
                                          <p:attrName>style.visibility</p:attrName>
                                        </p:attrNameLst>
                                      </p:cBhvr>
                                      <p:to>
                                        <p:strVal val="visible"/>
                                      </p:to>
                                    </p:set>
                                    <p:anim calcmode="lin" valueType="num">
                                      <p:cBhvr additive="base">
                                        <p:cTn id="25" dur="500" fill="hold"/>
                                        <p:tgtEl>
                                          <p:spTgt spid="655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55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0850-16E1-D03C-3804-4C0C63DF97A1}"/>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2FDD8251-1B97-E35C-3505-E641B946654D}"/>
              </a:ext>
            </a:extLst>
          </p:cNvPr>
          <p:cNvSpPr>
            <a:spLocks noGrp="1" noChangeArrowheads="1"/>
          </p:cNvSpPr>
          <p:nvPr>
            <p:ph type="title" idx="4294967295"/>
          </p:nvPr>
        </p:nvSpPr>
        <p:spPr>
          <a:xfrm>
            <a:off x="628650" y="136525"/>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DFF51F71-7DF6-1FE4-539B-1B3051BC4A30}"/>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8</a:t>
            </a:fld>
            <a:endParaRPr lang="en-US" altLang="zh-CN"/>
          </a:p>
        </p:txBody>
      </p:sp>
      <p:sp>
        <p:nvSpPr>
          <p:cNvPr id="2" name="Rectangle 3">
            <a:extLst>
              <a:ext uri="{FF2B5EF4-FFF2-40B4-BE49-F238E27FC236}">
                <a16:creationId xmlns:a16="http://schemas.microsoft.com/office/drawing/2014/main" id="{D1757B1D-AB56-1524-3D9D-3FC90800CD91}"/>
              </a:ext>
            </a:extLst>
          </p:cNvPr>
          <p:cNvSpPr txBox="1">
            <a:spLocks noChangeArrowheads="1"/>
          </p:cNvSpPr>
          <p:nvPr/>
        </p:nvSpPr>
        <p:spPr>
          <a:xfrm>
            <a:off x="493294" y="1160818"/>
            <a:ext cx="8302903" cy="54930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20000"/>
              </a:lnSpc>
              <a:spcBef>
                <a:spcPts val="600"/>
              </a:spcBef>
              <a:buNone/>
            </a:pPr>
            <a:r>
              <a:rPr lang="zh-CN" altLang="en-US" sz="2800" i="0" dirty="0">
                <a:solidFill>
                  <a:srgbClr val="000000"/>
                </a:solidFill>
                <a:effectLst/>
                <a:latin typeface="Inter"/>
              </a:rPr>
              <a:t>  交通运输领域</a:t>
            </a:r>
          </a:p>
          <a:p>
            <a:pPr marL="914400" lvl="1" indent="-457200" algn="l">
              <a:lnSpc>
                <a:spcPct val="120000"/>
              </a:lnSpc>
              <a:spcBef>
                <a:spcPts val="300"/>
              </a:spcBef>
            </a:pPr>
            <a:r>
              <a:rPr lang="zh-CN" altLang="en-US" sz="2800" i="0" dirty="0">
                <a:solidFill>
                  <a:srgbClr val="000000"/>
                </a:solidFill>
                <a:effectLst/>
                <a:latin typeface="Inter"/>
              </a:rPr>
              <a:t>铁路运输：通过</a:t>
            </a:r>
            <a:r>
              <a:rPr lang="zh-CN" altLang="en-US" sz="2800" i="0" dirty="0">
                <a:solidFill>
                  <a:schemeClr val="accent2">
                    <a:lumMod val="60000"/>
                    <a:lumOff val="40000"/>
                  </a:schemeClr>
                </a:solidFill>
                <a:effectLst/>
                <a:latin typeface="Inter"/>
              </a:rPr>
              <a:t>分析铁路网络的流量</a:t>
            </a:r>
            <a:r>
              <a:rPr lang="zh-CN" altLang="en-US" sz="2800" i="0" dirty="0">
                <a:solidFill>
                  <a:srgbClr val="000000"/>
                </a:solidFill>
                <a:effectLst/>
                <a:latin typeface="Inter"/>
              </a:rPr>
              <a:t>，确定繁忙路段和瓶颈节点，</a:t>
            </a:r>
            <a:r>
              <a:rPr lang="zh-CN" altLang="en-US" sz="2800" i="0" dirty="0">
                <a:solidFill>
                  <a:schemeClr val="accent2">
                    <a:lumMod val="60000"/>
                    <a:lumOff val="40000"/>
                  </a:schemeClr>
                </a:solidFill>
                <a:effectLst/>
                <a:latin typeface="Inter"/>
              </a:rPr>
              <a:t>优化列车调度</a:t>
            </a:r>
            <a:r>
              <a:rPr lang="zh-CN" altLang="en-US" sz="2800" i="0" dirty="0">
                <a:solidFill>
                  <a:srgbClr val="000000"/>
                </a:solidFill>
                <a:effectLst/>
                <a:latin typeface="Inter"/>
              </a:rPr>
              <a:t>，提高运输效率。</a:t>
            </a:r>
          </a:p>
          <a:p>
            <a:pPr marL="914400" lvl="1" indent="-457200" algn="l">
              <a:lnSpc>
                <a:spcPct val="120000"/>
              </a:lnSpc>
              <a:spcBef>
                <a:spcPts val="300"/>
              </a:spcBef>
            </a:pPr>
            <a:r>
              <a:rPr lang="zh-CN" altLang="en-US" sz="2800" i="0" dirty="0">
                <a:solidFill>
                  <a:srgbClr val="000000"/>
                </a:solidFill>
                <a:effectLst/>
                <a:latin typeface="Inter"/>
              </a:rPr>
              <a:t>公路交通：用于</a:t>
            </a:r>
            <a:r>
              <a:rPr lang="zh-CN" altLang="en-US" sz="2800" i="0" dirty="0">
                <a:solidFill>
                  <a:schemeClr val="accent2">
                    <a:lumMod val="60000"/>
                    <a:lumOff val="40000"/>
                  </a:schemeClr>
                </a:solidFill>
                <a:effectLst/>
                <a:latin typeface="Inter"/>
              </a:rPr>
              <a:t>交通流量监测与控制</a:t>
            </a:r>
            <a:r>
              <a:rPr lang="zh-CN" altLang="en-US" sz="2800" i="0" dirty="0">
                <a:solidFill>
                  <a:srgbClr val="000000"/>
                </a:solidFill>
                <a:effectLst/>
                <a:latin typeface="Inter"/>
              </a:rPr>
              <a:t>，通过分析网络流确定拥堵点，</a:t>
            </a:r>
            <a:r>
              <a:rPr lang="zh-CN" altLang="en-US" sz="2800" i="0" dirty="0">
                <a:solidFill>
                  <a:schemeClr val="accent2">
                    <a:lumMod val="60000"/>
                    <a:lumOff val="40000"/>
                  </a:schemeClr>
                </a:solidFill>
                <a:effectLst/>
                <a:latin typeface="Inter"/>
              </a:rPr>
              <a:t>制定交通疏导方案</a:t>
            </a:r>
            <a:r>
              <a:rPr lang="zh-CN" altLang="en-US" sz="2800" i="0" dirty="0">
                <a:solidFill>
                  <a:srgbClr val="000000"/>
                </a:solidFill>
                <a:effectLst/>
                <a:latin typeface="Inter"/>
              </a:rPr>
              <a:t>。</a:t>
            </a:r>
            <a:endParaRPr lang="en-US" altLang="zh-CN" sz="2800" i="0" dirty="0">
              <a:solidFill>
                <a:srgbClr val="000000"/>
              </a:solidFill>
              <a:effectLst/>
              <a:latin typeface="Inter"/>
            </a:endParaRPr>
          </a:p>
          <a:p>
            <a:pPr marL="914400" lvl="1" indent="-457200" algn="l">
              <a:lnSpc>
                <a:spcPct val="120000"/>
              </a:lnSpc>
              <a:spcBef>
                <a:spcPts val="300"/>
              </a:spcBef>
            </a:pPr>
            <a:r>
              <a:rPr lang="zh-CN" altLang="en-US" sz="2800" i="0" dirty="0">
                <a:solidFill>
                  <a:srgbClr val="000000"/>
                </a:solidFill>
                <a:effectLst/>
                <a:latin typeface="Inter"/>
              </a:rPr>
              <a:t>航空运输：</a:t>
            </a:r>
            <a:r>
              <a:rPr lang="zh-CN" altLang="en-US" sz="2800" i="0" dirty="0">
                <a:solidFill>
                  <a:schemeClr val="accent2">
                    <a:lumMod val="60000"/>
                    <a:lumOff val="40000"/>
                  </a:schemeClr>
                </a:solidFill>
                <a:effectLst/>
                <a:latin typeface="Inter"/>
              </a:rPr>
              <a:t>规划航班路线和运力分配</a:t>
            </a:r>
            <a:r>
              <a:rPr lang="zh-CN" altLang="en-US" sz="2800" i="0" dirty="0">
                <a:solidFill>
                  <a:srgbClr val="000000"/>
                </a:solidFill>
                <a:effectLst/>
                <a:latin typeface="Inter"/>
              </a:rPr>
              <a:t>，考虑机场之间的客流量、航班频率等因素，确定最优的航线安排和飞机调配方案，提高运营效益。</a:t>
            </a:r>
          </a:p>
        </p:txBody>
      </p:sp>
    </p:spTree>
    <p:extLst>
      <p:ext uri="{BB962C8B-B14F-4D97-AF65-F5344CB8AC3E}">
        <p14:creationId xmlns:p14="http://schemas.microsoft.com/office/powerpoint/2010/main" val="2155410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90C18CA-86DF-4A4F-9257-F2759AB7B79D}"/>
              </a:ext>
            </a:extLst>
          </p:cNvPr>
          <p:cNvSpPr>
            <a:spLocks noGrp="1" noChangeArrowheads="1"/>
          </p:cNvSpPr>
          <p:nvPr>
            <p:ph type="title" idx="4294967295"/>
          </p:nvPr>
        </p:nvSpPr>
        <p:spPr>
          <a:xfrm>
            <a:off x="628650" y="518426"/>
            <a:ext cx="7793037" cy="1143000"/>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DEFFDAFD-07D3-4C2C-8FF7-01EF34DA88F7}"/>
              </a:ext>
            </a:extLst>
          </p:cNvPr>
          <p:cNvSpPr>
            <a:spLocks noGrp="1"/>
          </p:cNvSpPr>
          <p:nvPr>
            <p:ph type="sldNum" sz="quarter" idx="4294967295"/>
          </p:nvPr>
        </p:nvSpPr>
        <p:spPr>
          <a:xfrm>
            <a:off x="7086600" y="6356350"/>
            <a:ext cx="2057400" cy="365125"/>
          </a:xfrm>
        </p:spPr>
        <p:txBody>
          <a:bodyPr/>
          <a:lstStyle/>
          <a:p>
            <a:fld id="{38D940CF-2B33-4601-B866-D9EBAC262538}" type="slidenum">
              <a:rPr lang="zh-CN" altLang="en-US"/>
              <a:pPr/>
              <a:t>80</a:t>
            </a:fld>
            <a:endParaRPr lang="en-US" altLang="zh-CN"/>
          </a:p>
        </p:txBody>
      </p:sp>
      <p:sp>
        <p:nvSpPr>
          <p:cNvPr id="66563" name="Rectangle 3">
            <a:extLst>
              <a:ext uri="{FF2B5EF4-FFF2-40B4-BE49-F238E27FC236}">
                <a16:creationId xmlns:a16="http://schemas.microsoft.com/office/drawing/2014/main" id="{ECCD0C57-CF19-4F42-9FF1-92F5FBB3F404}"/>
              </a:ext>
            </a:extLst>
          </p:cNvPr>
          <p:cNvSpPr>
            <a:spLocks noGrp="1" noChangeArrowheads="1"/>
          </p:cNvSpPr>
          <p:nvPr>
            <p:ph idx="4294967295"/>
          </p:nvPr>
        </p:nvSpPr>
        <p:spPr>
          <a:xfrm>
            <a:off x="628650" y="1833219"/>
            <a:ext cx="7886700" cy="4351338"/>
          </a:xfrm>
        </p:spPr>
        <p:txBody>
          <a:bodyPr>
            <a:normAutofit/>
          </a:bodyPr>
          <a:lstStyle/>
          <a:p>
            <a:pPr algn="just">
              <a:lnSpc>
                <a:spcPct val="150000"/>
              </a:lnSpc>
            </a:pPr>
            <a:r>
              <a:rPr lang="zh-CN" altLang="en-US" sz="2800" dirty="0"/>
              <a:t>下面需要界定内层循环在每个缩放阶段所做的增广次数</a:t>
            </a:r>
          </a:p>
          <a:p>
            <a:pPr algn="just">
              <a:lnSpc>
                <a:spcPct val="150000"/>
              </a:lnSpc>
            </a:pPr>
            <a:r>
              <a:rPr lang="zh-CN" altLang="en-US" sz="2800" dirty="0"/>
              <a:t>在</a:t>
            </a:r>
            <a:r>
              <a:rPr lang="en-US" altLang="zh-CN" sz="2800" dirty="0">
                <a:sym typeface="Symbol" panose="05050102010706020507" pitchFamily="18" charset="2"/>
              </a:rPr>
              <a:t></a:t>
            </a:r>
            <a:r>
              <a:rPr lang="en-US" altLang="zh-CN" sz="2800" dirty="0"/>
              <a:t> </a:t>
            </a:r>
            <a:r>
              <a:rPr lang="zh-CN" altLang="en-US" sz="2800" dirty="0"/>
              <a:t>缩放阶段，我们只用到剩余容量至少是</a:t>
            </a:r>
            <a:r>
              <a:rPr lang="en-US" altLang="zh-CN" sz="2800" dirty="0">
                <a:sym typeface="Symbol" panose="05050102010706020507" pitchFamily="18" charset="2"/>
              </a:rPr>
              <a:t></a:t>
            </a:r>
            <a:r>
              <a:rPr lang="zh-CN" altLang="en-US" sz="2800" dirty="0">
                <a:sym typeface="Symbol" panose="05050102010706020507" pitchFamily="18" charset="2"/>
              </a:rPr>
              <a:t>的边，根据算法每次增加瓶颈容量的性质，就有</a:t>
            </a:r>
          </a:p>
          <a:p>
            <a:pPr algn="just">
              <a:lnSpc>
                <a:spcPct val="150000"/>
              </a:lnSpc>
            </a:pPr>
            <a:r>
              <a:rPr lang="zh-CN" altLang="en-US" sz="2800" dirty="0">
                <a:sym typeface="Symbol" panose="05050102010706020507" pitchFamily="18" charset="2"/>
              </a:rPr>
              <a:t>命题7.17 在</a:t>
            </a:r>
            <a:r>
              <a:rPr lang="en-US" altLang="zh-CN" sz="2800" dirty="0">
                <a:sym typeface="Symbol" panose="05050102010706020507" pitchFamily="18" charset="2"/>
              </a:rPr>
              <a:t></a:t>
            </a:r>
            <a:r>
              <a:rPr lang="en-US" altLang="zh-CN" sz="2800" dirty="0"/>
              <a:t> </a:t>
            </a:r>
            <a:r>
              <a:rPr lang="zh-CN" altLang="en-US" sz="2800" dirty="0"/>
              <a:t>缩放阶段，每次增广增加的流值至少是</a:t>
            </a:r>
            <a:r>
              <a:rPr lang="en-US" altLang="zh-CN" sz="2800" dirty="0">
                <a:sym typeface="Symbol" panose="05050102010706020507" pitchFamily="18" charset="2"/>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B143BD59-4B45-4004-8AF2-62D2B2476DDB}"/>
              </a:ext>
            </a:extLst>
          </p:cNvPr>
          <p:cNvSpPr>
            <a:spLocks noGrp="1" noChangeArrowheads="1"/>
          </p:cNvSpPr>
          <p:nvPr>
            <p:ph type="title" idx="4294967295"/>
          </p:nvPr>
        </p:nvSpPr>
        <p:spPr>
          <a:xfrm>
            <a:off x="539552" y="320675"/>
            <a:ext cx="7886700" cy="1325563"/>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D68759E1-33E3-43E9-959B-E76B5289B99D}"/>
              </a:ext>
            </a:extLst>
          </p:cNvPr>
          <p:cNvSpPr>
            <a:spLocks noGrp="1"/>
          </p:cNvSpPr>
          <p:nvPr>
            <p:ph type="sldNum" sz="quarter" idx="4294967295"/>
          </p:nvPr>
        </p:nvSpPr>
        <p:spPr>
          <a:xfrm>
            <a:off x="7086600" y="6356350"/>
            <a:ext cx="2057400" cy="365125"/>
          </a:xfrm>
        </p:spPr>
        <p:txBody>
          <a:bodyPr/>
          <a:lstStyle/>
          <a:p>
            <a:fld id="{92AC0F10-9A76-4CFA-9AC8-E4D735B3ED85}" type="slidenum">
              <a:rPr lang="zh-CN" altLang="en-US"/>
              <a:pPr/>
              <a:t>81</a:t>
            </a:fld>
            <a:endParaRPr lang="en-US" altLang="zh-CN"/>
          </a:p>
        </p:txBody>
      </p:sp>
      <p:sp>
        <p:nvSpPr>
          <p:cNvPr id="67587" name="Rectangle 3">
            <a:extLst>
              <a:ext uri="{FF2B5EF4-FFF2-40B4-BE49-F238E27FC236}">
                <a16:creationId xmlns:a16="http://schemas.microsoft.com/office/drawing/2014/main" id="{2F90E81C-824B-466E-B7B1-FBBC44D6B625}"/>
              </a:ext>
            </a:extLst>
          </p:cNvPr>
          <p:cNvSpPr>
            <a:spLocks noGrp="1" noChangeArrowheads="1"/>
          </p:cNvSpPr>
          <p:nvPr>
            <p:ph idx="4294967295"/>
          </p:nvPr>
        </p:nvSpPr>
        <p:spPr>
          <a:xfrm>
            <a:off x="467544" y="1825625"/>
            <a:ext cx="7958708" cy="4351338"/>
          </a:xfrm>
        </p:spPr>
        <p:txBody>
          <a:bodyPr>
            <a:normAutofit/>
          </a:bodyPr>
          <a:lstStyle/>
          <a:p>
            <a:pPr>
              <a:lnSpc>
                <a:spcPct val="150000"/>
              </a:lnSpc>
            </a:pPr>
            <a:r>
              <a:rPr lang="zh-CN" altLang="en-US" sz="2800" dirty="0"/>
              <a:t>另外关键一点是</a:t>
            </a:r>
            <a:r>
              <a:rPr lang="en-US" altLang="zh-CN" sz="2800" dirty="0">
                <a:sym typeface="Symbol" panose="05050102010706020507" pitchFamily="18" charset="2"/>
              </a:rPr>
              <a:t></a:t>
            </a:r>
            <a:r>
              <a:rPr lang="en-US" altLang="zh-CN" sz="2800" dirty="0"/>
              <a:t> </a:t>
            </a:r>
            <a:r>
              <a:rPr lang="zh-CN" altLang="en-US" sz="2800" dirty="0"/>
              <a:t>缩放阶段结束时，流</a:t>
            </a:r>
            <a:r>
              <a:rPr lang="en-US" altLang="zh-CN" sz="2800" dirty="0"/>
              <a:t>f</a:t>
            </a:r>
            <a:r>
              <a:rPr lang="zh-CN" altLang="en-US" sz="2800" dirty="0"/>
              <a:t>不可能距最大值太远</a:t>
            </a:r>
          </a:p>
          <a:p>
            <a:pPr>
              <a:lnSpc>
                <a:spcPct val="150000"/>
              </a:lnSpc>
            </a:pPr>
            <a:r>
              <a:rPr lang="zh-CN" altLang="en-US" sz="2800" dirty="0"/>
              <a:t>命题7.18 令</a:t>
            </a:r>
            <a:r>
              <a:rPr lang="en-US" altLang="zh-CN" sz="2800" dirty="0"/>
              <a:t>f</a:t>
            </a:r>
            <a:r>
              <a:rPr lang="zh-CN" altLang="en-US" sz="2800" dirty="0"/>
              <a:t>是</a:t>
            </a:r>
            <a:r>
              <a:rPr lang="en-US" altLang="zh-CN" sz="2800" dirty="0">
                <a:sym typeface="Symbol" panose="05050102010706020507" pitchFamily="18" charset="2"/>
              </a:rPr>
              <a:t></a:t>
            </a:r>
            <a:r>
              <a:rPr lang="en-US" altLang="zh-CN" sz="2800" dirty="0"/>
              <a:t> </a:t>
            </a:r>
            <a:r>
              <a:rPr lang="zh-CN" altLang="en-US" sz="2800" dirty="0"/>
              <a:t>缩放阶结束时的流. </a:t>
            </a:r>
            <a:r>
              <a:rPr lang="en-US" altLang="zh-CN" sz="2800" dirty="0"/>
              <a:t>G</a:t>
            </a:r>
            <a:r>
              <a:rPr lang="zh-CN" altLang="en-US" sz="2800" dirty="0"/>
              <a:t>中存在一个</a:t>
            </a:r>
            <a:r>
              <a:rPr lang="en-US" altLang="zh-CN" sz="2800" dirty="0"/>
              <a:t>s-t</a:t>
            </a:r>
            <a:r>
              <a:rPr lang="zh-CN" altLang="en-US" sz="2800" dirty="0"/>
              <a:t>割(</a:t>
            </a:r>
            <a:r>
              <a:rPr lang="en-US" altLang="zh-CN" sz="2800" dirty="0"/>
              <a:t>A,B)</a:t>
            </a:r>
            <a:r>
              <a:rPr lang="zh-CN" altLang="en-US" sz="2800" dirty="0"/>
              <a:t>使得</a:t>
            </a:r>
            <a:r>
              <a:rPr lang="en-US" altLang="zh-CN" sz="2800" dirty="0"/>
              <a:t>c(A,B) </a:t>
            </a:r>
            <a:r>
              <a:rPr lang="zh-CN" altLang="en-US" sz="2800" dirty="0"/>
              <a:t>≤ </a:t>
            </a:r>
            <a:r>
              <a:rPr lang="en-US" altLang="zh-CN" sz="2800" dirty="0"/>
              <a:t>v(f)+m </a:t>
            </a:r>
            <a:r>
              <a:rPr lang="en-US" altLang="zh-CN" sz="2800" dirty="0">
                <a:sym typeface="Symbol" panose="05050102010706020507" pitchFamily="18" charset="2"/>
              </a:rPr>
              <a:t>, </a:t>
            </a:r>
            <a:r>
              <a:rPr lang="zh-CN" altLang="en-US" sz="2800" dirty="0">
                <a:sym typeface="Symbol" panose="05050102010706020507" pitchFamily="18" charset="2"/>
              </a:rPr>
              <a:t>其中</a:t>
            </a:r>
            <a:r>
              <a:rPr lang="en-US" altLang="zh-CN" sz="2800" dirty="0">
                <a:sym typeface="Symbol" panose="05050102010706020507" pitchFamily="18" charset="2"/>
              </a:rPr>
              <a:t>m</a:t>
            </a:r>
            <a:r>
              <a:rPr lang="zh-CN" altLang="en-US" sz="2800" dirty="0">
                <a:sym typeface="Symbol" panose="05050102010706020507" pitchFamily="18" charset="2"/>
              </a:rPr>
              <a:t>是图</a:t>
            </a:r>
            <a:r>
              <a:rPr lang="en-US" altLang="zh-CN" sz="2800" dirty="0">
                <a:sym typeface="Symbol" panose="05050102010706020507" pitchFamily="18" charset="2"/>
              </a:rPr>
              <a:t>G</a:t>
            </a:r>
            <a:r>
              <a:rPr lang="zh-CN" altLang="en-US" sz="2800" dirty="0">
                <a:sym typeface="Symbol" panose="05050102010706020507" pitchFamily="18" charset="2"/>
              </a:rPr>
              <a:t>中的边数。因此在网络中的最大流值至多是</a:t>
            </a:r>
            <a:r>
              <a:rPr lang="en-US" altLang="zh-CN" sz="2800" dirty="0"/>
              <a:t>v(f)+m </a:t>
            </a:r>
            <a:r>
              <a:rPr lang="en-US" altLang="zh-CN" sz="2800" dirty="0">
                <a:sym typeface="Symbol" panose="05050102010706020507" pitchFamily="18" charset="2"/>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 calcmode="lin" valueType="num">
                                      <p:cBhvr additive="base">
                                        <p:cTn id="7" dur="500" fill="hold"/>
                                        <p:tgtEl>
                                          <p:spTgt spid="67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7587">
                                            <p:txEl>
                                              <p:pRg st="1" end="1"/>
                                            </p:txEl>
                                          </p:spTgt>
                                        </p:tgtEl>
                                        <p:attrNameLst>
                                          <p:attrName>style.visibility</p:attrName>
                                        </p:attrNameLst>
                                      </p:cBhvr>
                                      <p:to>
                                        <p:strVal val="visible"/>
                                      </p:to>
                                    </p:set>
                                    <p:anim calcmode="lin" valueType="num">
                                      <p:cBhvr additive="base">
                                        <p:cTn id="13" dur="500" fill="hold"/>
                                        <p:tgtEl>
                                          <p:spTgt spid="67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758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6675C227-E360-4785-94F6-5DCEE2A5A566}"/>
              </a:ext>
            </a:extLst>
          </p:cNvPr>
          <p:cNvSpPr>
            <a:spLocks noGrp="1" noChangeArrowheads="1"/>
          </p:cNvSpPr>
          <p:nvPr>
            <p:ph type="title" idx="4294967295"/>
          </p:nvPr>
        </p:nvSpPr>
        <p:spPr>
          <a:xfrm>
            <a:off x="539552" y="410368"/>
            <a:ext cx="7886700" cy="1325563"/>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87E40A57-A2ED-4DD6-92D0-BA924A429BB3}"/>
              </a:ext>
            </a:extLst>
          </p:cNvPr>
          <p:cNvSpPr>
            <a:spLocks noGrp="1"/>
          </p:cNvSpPr>
          <p:nvPr>
            <p:ph type="sldNum" sz="quarter" idx="4294967295"/>
          </p:nvPr>
        </p:nvSpPr>
        <p:spPr>
          <a:xfrm>
            <a:off x="7086600" y="6356350"/>
            <a:ext cx="2057400" cy="365125"/>
          </a:xfrm>
        </p:spPr>
        <p:txBody>
          <a:bodyPr/>
          <a:lstStyle/>
          <a:p>
            <a:fld id="{66AD0055-11AE-4922-BDC3-E424E13C4EE7}" type="slidenum">
              <a:rPr lang="zh-CN" altLang="en-US"/>
              <a:pPr/>
              <a:t>82</a:t>
            </a:fld>
            <a:endParaRPr lang="en-US" altLang="zh-CN"/>
          </a:p>
        </p:txBody>
      </p:sp>
      <p:sp>
        <p:nvSpPr>
          <p:cNvPr id="68611" name="Rectangle 3">
            <a:extLst>
              <a:ext uri="{FF2B5EF4-FFF2-40B4-BE49-F238E27FC236}">
                <a16:creationId xmlns:a16="http://schemas.microsoft.com/office/drawing/2014/main" id="{3821405C-8884-465E-A57B-F81A988856DA}"/>
              </a:ext>
            </a:extLst>
          </p:cNvPr>
          <p:cNvSpPr>
            <a:spLocks noGrp="1" noChangeArrowheads="1"/>
          </p:cNvSpPr>
          <p:nvPr>
            <p:ph idx="4294967295"/>
          </p:nvPr>
        </p:nvSpPr>
        <p:spPr>
          <a:xfrm>
            <a:off x="524306" y="1484784"/>
            <a:ext cx="7886700" cy="4668870"/>
          </a:xfrm>
        </p:spPr>
        <p:txBody>
          <a:bodyPr>
            <a:normAutofit lnSpcReduction="10000"/>
          </a:bodyPr>
          <a:lstStyle/>
          <a:p>
            <a:pPr>
              <a:lnSpc>
                <a:spcPct val="150000"/>
              </a:lnSpc>
            </a:pPr>
            <a:r>
              <a:rPr lang="zh-CN" altLang="en-US" sz="2800" dirty="0">
                <a:sym typeface="Symbol" panose="05050102010706020507" pitchFamily="18" charset="2"/>
              </a:rPr>
              <a:t>证明 : </a:t>
            </a:r>
            <a:r>
              <a:rPr lang="zh-CN" altLang="en-US" sz="2800" dirty="0">
                <a:solidFill>
                  <a:schemeClr val="hlink"/>
                </a:solidFill>
                <a:sym typeface="Symbol" panose="05050102010706020507" pitchFamily="18" charset="2"/>
              </a:rPr>
              <a:t>(与最大流最小割定理证明思路一样)</a:t>
            </a:r>
            <a:endParaRPr lang="zh-CN" altLang="en-US" sz="2800" dirty="0">
              <a:sym typeface="Symbol" panose="05050102010706020507" pitchFamily="18" charset="2"/>
            </a:endParaRPr>
          </a:p>
          <a:p>
            <a:pPr lvl="1">
              <a:lnSpc>
                <a:spcPct val="150000"/>
              </a:lnSpc>
              <a:buFont typeface="Wingdings" panose="05000000000000000000" pitchFamily="2" charset="2"/>
              <a:buNone/>
            </a:pPr>
            <a:r>
              <a:rPr lang="zh-CN" altLang="en-US" sz="2800" dirty="0">
                <a:sym typeface="Symbol" panose="05050102010706020507" pitchFamily="18" charset="2"/>
              </a:rPr>
              <a:t>在  缩放阶段, 存在割 (</a:t>
            </a:r>
            <a:r>
              <a:rPr lang="en-US" altLang="zh-CN" sz="2800" dirty="0">
                <a:sym typeface="Symbol" panose="05050102010706020507" pitchFamily="18" charset="2"/>
              </a:rPr>
              <a:t>A, B) </a:t>
            </a:r>
            <a:r>
              <a:rPr lang="zh-CN" altLang="en-US" sz="2800" dirty="0">
                <a:sym typeface="Symbol" panose="05050102010706020507" pitchFamily="18" charset="2"/>
              </a:rPr>
              <a:t>使得</a:t>
            </a:r>
            <a:r>
              <a:rPr lang="en-US" altLang="zh-CN" sz="2800" dirty="0">
                <a:sym typeface="Symbol" panose="05050102010706020507" pitchFamily="18" charset="2"/>
              </a:rPr>
              <a:t>cap(A, B)    v(f) + m , </a:t>
            </a:r>
            <a:r>
              <a:rPr lang="zh-CN" altLang="en-US" sz="2800" dirty="0">
                <a:sym typeface="Symbol" panose="05050102010706020507" pitchFamily="18" charset="2"/>
              </a:rPr>
              <a:t>采用构造法。</a:t>
            </a:r>
          </a:p>
          <a:p>
            <a:pPr lvl="1">
              <a:lnSpc>
                <a:spcPct val="150000"/>
              </a:lnSpc>
            </a:pPr>
            <a:r>
              <a:rPr lang="zh-CN" altLang="en-US" sz="2800" dirty="0">
                <a:sym typeface="Symbol" panose="05050102010706020507" pitchFamily="18" charset="2"/>
              </a:rPr>
              <a:t>选择</a:t>
            </a:r>
            <a:r>
              <a:rPr lang="en-US" altLang="zh-CN" sz="2800" dirty="0">
                <a:sym typeface="Symbol" panose="05050102010706020507" pitchFamily="18" charset="2"/>
              </a:rPr>
              <a:t>A</a:t>
            </a:r>
            <a:r>
              <a:rPr lang="zh-CN" altLang="en-US" sz="2800" dirty="0">
                <a:sym typeface="Symbol" panose="05050102010706020507" pitchFamily="18" charset="2"/>
              </a:rPr>
              <a:t>是</a:t>
            </a:r>
            <a:r>
              <a:rPr lang="en-US" altLang="zh-CN" sz="2800" dirty="0"/>
              <a:t>G</a:t>
            </a:r>
            <a:r>
              <a:rPr lang="en-US" altLang="zh-CN" sz="2800" baseline="-25000" dirty="0"/>
              <a:t>f</a:t>
            </a:r>
            <a:r>
              <a:rPr lang="en-US" altLang="zh-CN" sz="2800" dirty="0"/>
              <a:t>(</a:t>
            </a:r>
            <a:r>
              <a:rPr lang="en-US" altLang="zh-CN" sz="2800" dirty="0">
                <a:sym typeface="Symbol" panose="05050102010706020507" pitchFamily="18" charset="2"/>
              </a:rPr>
              <a:t>)</a:t>
            </a:r>
            <a:r>
              <a:rPr lang="zh-CN" altLang="en-US" sz="2800" dirty="0">
                <a:sym typeface="Symbol" panose="05050102010706020507" pitchFamily="18" charset="2"/>
              </a:rPr>
              <a:t> 中从</a:t>
            </a:r>
            <a:r>
              <a:rPr lang="en-US" altLang="zh-CN" sz="2800" dirty="0">
                <a:sym typeface="Symbol" panose="05050102010706020507" pitchFamily="18" charset="2"/>
              </a:rPr>
              <a:t>s</a:t>
            </a:r>
            <a:r>
              <a:rPr lang="zh-CN" altLang="en-US" sz="2800" dirty="0">
                <a:sym typeface="Symbol" panose="05050102010706020507" pitchFamily="18" charset="2"/>
              </a:rPr>
              <a:t>出发可达的顶点集合</a:t>
            </a:r>
          </a:p>
          <a:p>
            <a:pPr lvl="1">
              <a:lnSpc>
                <a:spcPct val="150000"/>
              </a:lnSpc>
            </a:pPr>
            <a:r>
              <a:rPr lang="zh-CN" altLang="en-US" sz="2800" dirty="0"/>
              <a:t>根据定义 </a:t>
            </a:r>
            <a:r>
              <a:rPr lang="en-US" altLang="zh-CN" sz="2800" dirty="0"/>
              <a:t>s </a:t>
            </a:r>
            <a:r>
              <a:rPr lang="en-US" altLang="zh-CN" sz="2800" dirty="0">
                <a:sym typeface="Symbol" panose="05050102010706020507" pitchFamily="18" charset="2"/>
              </a:rPr>
              <a:t> A; t</a:t>
            </a:r>
            <a:r>
              <a:rPr lang="en-US" altLang="zh-CN" sz="2800" dirty="0"/>
              <a:t> </a:t>
            </a:r>
            <a:r>
              <a:rPr lang="en-US" altLang="zh-CN" sz="2800" dirty="0">
                <a:sym typeface="Symbol" panose="05050102010706020507" pitchFamily="18" charset="2"/>
              </a:rPr>
              <a:t> A， t  B.</a:t>
            </a:r>
          </a:p>
          <a:p>
            <a:pPr lvl="1">
              <a:lnSpc>
                <a:spcPct val="150000"/>
              </a:lnSpc>
              <a:buFont typeface="Wingdings" panose="05000000000000000000" pitchFamily="2" charset="2"/>
              <a:buNone/>
            </a:pPr>
            <a:r>
              <a:rPr lang="zh-CN" altLang="en-US" sz="2800" dirty="0">
                <a:sym typeface="Symbol" panose="05050102010706020507" pitchFamily="18" charset="2"/>
              </a:rPr>
              <a:t>  如果</a:t>
            </a:r>
            <a:r>
              <a:rPr lang="en-US" altLang="zh-CN" sz="2800" dirty="0">
                <a:sym typeface="Symbol" panose="05050102010706020507" pitchFamily="18" charset="2"/>
              </a:rPr>
              <a:t>e=(</a:t>
            </a:r>
            <a:r>
              <a:rPr lang="en-US" altLang="zh-CN" sz="2800" dirty="0" err="1">
                <a:sym typeface="Symbol" panose="05050102010706020507" pitchFamily="18" charset="2"/>
              </a:rPr>
              <a:t>u,v</a:t>
            </a:r>
            <a:r>
              <a:rPr lang="en-US" altLang="zh-CN" sz="2800" dirty="0">
                <a:sym typeface="Symbol" panose="05050102010706020507" pitchFamily="18" charset="2"/>
              </a:rPr>
              <a:t>), </a:t>
            </a:r>
            <a:r>
              <a:rPr lang="en-US" altLang="zh-CN" sz="2800" dirty="0" err="1">
                <a:sym typeface="Symbol" panose="05050102010706020507" pitchFamily="18" charset="2"/>
              </a:rPr>
              <a:t>uA,vB</a:t>
            </a:r>
            <a:r>
              <a:rPr lang="en-US" altLang="zh-CN" sz="2800" dirty="0">
                <a:sym typeface="Symbol" panose="05050102010706020507" pitchFamily="18" charset="2"/>
              </a:rPr>
              <a:t>,</a:t>
            </a:r>
            <a:r>
              <a:rPr lang="zh-CN" altLang="en-US" sz="2800" dirty="0">
                <a:sym typeface="Symbol" panose="05050102010706020507" pitchFamily="18" charset="2"/>
              </a:rPr>
              <a:t>那么</a:t>
            </a:r>
            <a:r>
              <a:rPr lang="en-US" altLang="zh-CN" sz="2800" dirty="0">
                <a:sym typeface="Symbol" panose="05050102010706020507" pitchFamily="18" charset="2"/>
              </a:rPr>
              <a:t>c(e)&lt;f(e)+ </a:t>
            </a:r>
            <a:r>
              <a:rPr lang="zh-CN" altLang="en-US" sz="2800" dirty="0">
                <a:sym typeface="Symbol" panose="05050102010706020507" pitchFamily="18" charset="2"/>
              </a:rPr>
              <a:t></a:t>
            </a:r>
            <a:r>
              <a:rPr lang="en-US" altLang="zh-CN" sz="2800" dirty="0">
                <a:sym typeface="Symbol" panose="05050102010706020507" pitchFamily="18" charset="2"/>
              </a:rPr>
              <a:t>;</a:t>
            </a:r>
          </a:p>
          <a:p>
            <a:pPr lvl="1">
              <a:lnSpc>
                <a:spcPct val="150000"/>
              </a:lnSpc>
              <a:buFont typeface="Wingdings" panose="05000000000000000000" pitchFamily="2" charset="2"/>
              <a:buNone/>
            </a:pPr>
            <a:r>
              <a:rPr lang="zh-CN" altLang="en-US" sz="2800" dirty="0">
                <a:sym typeface="Symbol" panose="05050102010706020507" pitchFamily="18" charset="2"/>
              </a:rPr>
              <a:t>  如果</a:t>
            </a:r>
            <a:r>
              <a:rPr lang="en-US" altLang="zh-CN" sz="2800" dirty="0">
                <a:sym typeface="Symbol" panose="05050102010706020507" pitchFamily="18" charset="2"/>
              </a:rPr>
              <a:t>e</a:t>
            </a:r>
            <a:r>
              <a:rPr lang="en-US" altLang="zh-CN" sz="2800" dirty="0">
                <a:latin typeface="Comic Sans MS" panose="030F0702030302020204" pitchFamily="66" charset="0"/>
                <a:sym typeface="Symbol" panose="05050102010706020507" pitchFamily="18" charset="2"/>
              </a:rPr>
              <a:t>’</a:t>
            </a:r>
            <a:r>
              <a:rPr lang="en-US" altLang="zh-CN" sz="2800" dirty="0">
                <a:sym typeface="Symbol" panose="05050102010706020507" pitchFamily="18" charset="2"/>
              </a:rPr>
              <a:t>=(</a:t>
            </a:r>
            <a:r>
              <a:rPr lang="en-US" altLang="zh-CN" sz="2800" dirty="0" err="1">
                <a:sym typeface="Symbol" panose="05050102010706020507" pitchFamily="18" charset="2"/>
              </a:rPr>
              <a:t>u</a:t>
            </a:r>
            <a:r>
              <a:rPr lang="en-US" altLang="zh-CN" sz="2800" dirty="0" err="1">
                <a:latin typeface="Comic Sans MS" panose="030F0702030302020204" pitchFamily="66" charset="0"/>
                <a:sym typeface="Symbol" panose="05050102010706020507" pitchFamily="18" charset="2"/>
              </a:rPr>
              <a:t>’</a:t>
            </a:r>
            <a:r>
              <a:rPr lang="en-US" altLang="zh-CN" sz="2800" dirty="0" err="1">
                <a:sym typeface="Symbol" panose="05050102010706020507" pitchFamily="18" charset="2"/>
              </a:rPr>
              <a:t>,v</a:t>
            </a:r>
            <a:r>
              <a:rPr lang="en-US" altLang="zh-CN" sz="2800" dirty="0">
                <a:latin typeface="Comic Sans MS" panose="030F0702030302020204" pitchFamily="66" charset="0"/>
                <a:sym typeface="Symbol" panose="05050102010706020507" pitchFamily="18" charset="2"/>
              </a:rPr>
              <a:t>’</a:t>
            </a:r>
            <a:r>
              <a:rPr lang="en-US" altLang="zh-CN" sz="2800" dirty="0">
                <a:sym typeface="Symbol" panose="05050102010706020507" pitchFamily="18" charset="2"/>
              </a:rPr>
              <a:t>), </a:t>
            </a:r>
            <a:r>
              <a:rPr lang="en-US" altLang="zh-CN" sz="2800" dirty="0" err="1">
                <a:sym typeface="Symbol" panose="05050102010706020507" pitchFamily="18" charset="2"/>
              </a:rPr>
              <a:t>u</a:t>
            </a:r>
            <a:r>
              <a:rPr lang="en-US" altLang="zh-CN" sz="2800" dirty="0" err="1">
                <a:latin typeface="Comic Sans MS" panose="030F0702030302020204" pitchFamily="66" charset="0"/>
                <a:sym typeface="Symbol" panose="05050102010706020507" pitchFamily="18" charset="2"/>
              </a:rPr>
              <a:t>’</a:t>
            </a:r>
            <a:r>
              <a:rPr lang="en-US" altLang="zh-CN" sz="2800" dirty="0" err="1">
                <a:sym typeface="Symbol" panose="05050102010706020507" pitchFamily="18" charset="2"/>
              </a:rPr>
              <a:t>B,v</a:t>
            </a:r>
            <a:r>
              <a:rPr lang="en-US" altLang="zh-CN" sz="2800" dirty="0" err="1">
                <a:latin typeface="Comic Sans MS" panose="030F0702030302020204" pitchFamily="66" charset="0"/>
                <a:sym typeface="Symbol" panose="05050102010706020507" pitchFamily="18" charset="2"/>
              </a:rPr>
              <a:t>’</a:t>
            </a:r>
            <a:r>
              <a:rPr lang="en-US" altLang="zh-CN" sz="2800" dirty="0" err="1">
                <a:sym typeface="Symbol" panose="05050102010706020507" pitchFamily="18" charset="2"/>
              </a:rPr>
              <a:t>A</a:t>
            </a:r>
            <a:r>
              <a:rPr lang="en-US" altLang="zh-CN" sz="2800" dirty="0">
                <a:sym typeface="Symbol" panose="05050102010706020507" pitchFamily="18" charset="2"/>
              </a:rPr>
              <a:t>,</a:t>
            </a:r>
            <a:r>
              <a:rPr lang="zh-CN" altLang="en-US" sz="2800" dirty="0">
                <a:sym typeface="Symbol" panose="05050102010706020507" pitchFamily="18" charset="2"/>
              </a:rPr>
              <a:t>那么</a:t>
            </a:r>
            <a:r>
              <a:rPr lang="en-US" altLang="zh-CN" sz="2800" dirty="0">
                <a:sym typeface="Symbol" panose="05050102010706020507" pitchFamily="18" charset="2"/>
              </a:rPr>
              <a:t>f(e</a:t>
            </a:r>
            <a:r>
              <a:rPr lang="en-US" altLang="zh-CN" sz="2800" dirty="0">
                <a:latin typeface="Comic Sans MS" panose="030F0702030302020204" pitchFamily="66" charset="0"/>
                <a:sym typeface="Symbol" panose="05050102010706020507" pitchFamily="18" charset="2"/>
              </a:rPr>
              <a:t>’</a:t>
            </a:r>
            <a:r>
              <a:rPr lang="en-US" altLang="zh-CN" sz="2800" dirty="0">
                <a:sym typeface="Symbol" panose="05050102010706020507" pitchFamily="18" charset="2"/>
              </a:rPr>
              <a:t>)&lt; </a:t>
            </a:r>
            <a:r>
              <a:rPr lang="zh-CN" altLang="en-US" sz="2800" dirty="0">
                <a:sym typeface="Symbol" panose="05050102010706020507" pitchFamily="18" charset="2"/>
              </a:rPr>
              <a:t></a:t>
            </a:r>
            <a:r>
              <a:rPr lang="en-US" altLang="zh-CN" sz="2800" dirty="0">
                <a:sym typeface="Symbol" panose="05050102010706020507" pitchFamily="18" charset="2"/>
              </a:rPr>
              <a:t>.</a:t>
            </a:r>
          </a:p>
          <a:p>
            <a:pPr>
              <a:lnSpc>
                <a:spcPct val="150000"/>
              </a:lnSpc>
            </a:pPr>
            <a:endParaRPr lang="zh-CN" altLang="en-US" sz="2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FE19E86-84A8-4A51-A8E5-C79B0B1A10C5}"/>
              </a:ext>
            </a:extLst>
          </p:cNvPr>
          <p:cNvSpPr>
            <a:spLocks noGrp="1" noChangeArrowheads="1"/>
          </p:cNvSpPr>
          <p:nvPr>
            <p:ph type="title" idx="4294967295"/>
          </p:nvPr>
        </p:nvSpPr>
        <p:spPr>
          <a:xfrm>
            <a:off x="628650" y="221439"/>
            <a:ext cx="7886700" cy="1325563"/>
          </a:xfrm>
        </p:spPr>
        <p:txBody>
          <a:bodyPr/>
          <a:lstStyle/>
          <a:p>
            <a:r>
              <a:rPr lang="zh-CN" altLang="en-US" dirty="0"/>
              <a:t>算法分析</a:t>
            </a:r>
          </a:p>
        </p:txBody>
      </p:sp>
      <p:sp>
        <p:nvSpPr>
          <p:cNvPr id="9" name="灯片编号占位符 5">
            <a:extLst>
              <a:ext uri="{FF2B5EF4-FFF2-40B4-BE49-F238E27FC236}">
                <a16:creationId xmlns:a16="http://schemas.microsoft.com/office/drawing/2014/main" id="{F77F858C-0EF9-4DAA-AD18-2E059B554EFC}"/>
              </a:ext>
            </a:extLst>
          </p:cNvPr>
          <p:cNvSpPr>
            <a:spLocks noGrp="1"/>
          </p:cNvSpPr>
          <p:nvPr>
            <p:ph type="sldNum" sz="quarter" idx="4294967295"/>
          </p:nvPr>
        </p:nvSpPr>
        <p:spPr>
          <a:xfrm>
            <a:off x="7086600" y="6356350"/>
            <a:ext cx="2057400" cy="365125"/>
          </a:xfrm>
        </p:spPr>
        <p:txBody>
          <a:bodyPr/>
          <a:lstStyle/>
          <a:p>
            <a:fld id="{035628DA-4ABE-4BBF-AE9B-E7476ADA518A}" type="slidenum">
              <a:rPr lang="zh-CN" altLang="en-US"/>
              <a:pPr/>
              <a:t>83</a:t>
            </a:fld>
            <a:endParaRPr lang="en-US" altLang="zh-CN"/>
          </a:p>
        </p:txBody>
      </p:sp>
      <p:sp>
        <p:nvSpPr>
          <p:cNvPr id="69635" name="Rectangle 3">
            <a:extLst>
              <a:ext uri="{FF2B5EF4-FFF2-40B4-BE49-F238E27FC236}">
                <a16:creationId xmlns:a16="http://schemas.microsoft.com/office/drawing/2014/main" id="{0288B29C-B072-4504-B60A-AAAA13009625}"/>
              </a:ext>
            </a:extLst>
          </p:cNvPr>
          <p:cNvSpPr>
            <a:spLocks noGrp="1" noChangeArrowheads="1"/>
          </p:cNvSpPr>
          <p:nvPr>
            <p:ph idx="4294967295"/>
          </p:nvPr>
        </p:nvSpPr>
        <p:spPr>
          <a:xfrm>
            <a:off x="0" y="1825625"/>
            <a:ext cx="7886700" cy="4351338"/>
          </a:xfrm>
        </p:spPr>
        <p:txBody>
          <a:bodyPr/>
          <a:lstStyle/>
          <a:p>
            <a:pPr>
              <a:buFont typeface="Wingdings" panose="05000000000000000000" pitchFamily="2" charset="2"/>
              <a:buNone/>
            </a:pPr>
            <a:r>
              <a:rPr lang="zh-CN" altLang="en-US"/>
              <a:t> </a:t>
            </a:r>
          </a:p>
        </p:txBody>
      </p:sp>
      <p:graphicFrame>
        <p:nvGraphicFramePr>
          <p:cNvPr id="69660" name="Object 28">
            <a:extLst>
              <a:ext uri="{FF2B5EF4-FFF2-40B4-BE49-F238E27FC236}">
                <a16:creationId xmlns:a16="http://schemas.microsoft.com/office/drawing/2014/main" id="{6766557A-AB45-49B0-9FDA-387717D80533}"/>
              </a:ext>
            </a:extLst>
          </p:cNvPr>
          <p:cNvGraphicFramePr>
            <a:graphicFrameLocks noChangeAspect="1"/>
          </p:cNvGraphicFramePr>
          <p:nvPr>
            <p:extLst>
              <p:ext uri="{D42A27DB-BD31-4B8C-83A1-F6EECF244321}">
                <p14:modId xmlns:p14="http://schemas.microsoft.com/office/powerpoint/2010/main" val="1653245843"/>
              </p:ext>
            </p:extLst>
          </p:nvPr>
        </p:nvGraphicFramePr>
        <p:xfrm>
          <a:off x="402631" y="1535076"/>
          <a:ext cx="7881537" cy="3540224"/>
        </p:xfrm>
        <a:graphic>
          <a:graphicData uri="http://schemas.openxmlformats.org/presentationml/2006/ole">
            <mc:AlternateContent xmlns:mc="http://schemas.openxmlformats.org/markup-compatibility/2006">
              <mc:Choice xmlns:v="urn:schemas-microsoft-com:vml" Requires="v">
                <p:oleObj name="Equation" r:id="rId2" imgW="4013200" imgH="1803400" progId="Equation.3">
                  <p:embed/>
                </p:oleObj>
              </mc:Choice>
              <mc:Fallback>
                <p:oleObj name="Equation" r:id="rId2" imgW="4013200" imgH="1803400" progId="Equation.3">
                  <p:embed/>
                  <p:pic>
                    <p:nvPicPr>
                      <p:cNvPr id="0" name="Object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31" y="1535076"/>
                        <a:ext cx="7881537" cy="3540224"/>
                      </a:xfrm>
                      <a:prstGeom prst="rect">
                        <a:avLst/>
                      </a:prstGeom>
                      <a:noFill/>
                      <a:ln>
                        <a:noFill/>
                      </a:ln>
                      <a:effectLst/>
                    </p:spPr>
                  </p:pic>
                </p:oleObj>
              </mc:Fallback>
            </mc:AlternateContent>
          </a:graphicData>
        </a:graphic>
      </p:graphicFrame>
      <p:pic>
        <p:nvPicPr>
          <p:cNvPr id="69662" name="Picture 30">
            <a:extLst>
              <a:ext uri="{FF2B5EF4-FFF2-40B4-BE49-F238E27FC236}">
                <a16:creationId xmlns:a16="http://schemas.microsoft.com/office/drawing/2014/main" id="{7DA08E39-DB78-4806-836A-9F0F9FC05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4688132"/>
            <a:ext cx="3024336" cy="2082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63" name="Text Box 31">
            <a:extLst>
              <a:ext uri="{FF2B5EF4-FFF2-40B4-BE49-F238E27FC236}">
                <a16:creationId xmlns:a16="http://schemas.microsoft.com/office/drawing/2014/main" id="{817C16CA-95A1-42E3-8454-851DA4F321EC}"/>
              </a:ext>
            </a:extLst>
          </p:cNvPr>
          <p:cNvSpPr txBox="1">
            <a:spLocks noChangeArrowheads="1"/>
          </p:cNvSpPr>
          <p:nvPr/>
        </p:nvSpPr>
        <p:spPr bwMode="auto">
          <a:xfrm>
            <a:off x="4191000" y="3733800"/>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400">
                <a:latin typeface="Tahoma" panose="020B0604030504040204" pitchFamily="34" charset="0"/>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DB0397DA-1241-4D36-AAAA-2A08D2C57D5F}"/>
              </a:ext>
            </a:extLst>
          </p:cNvPr>
          <p:cNvSpPr>
            <a:spLocks noGrp="1" noChangeArrowheads="1"/>
          </p:cNvSpPr>
          <p:nvPr>
            <p:ph type="title" idx="4294967295"/>
          </p:nvPr>
        </p:nvSpPr>
        <p:spPr>
          <a:xfrm>
            <a:off x="827584" y="379842"/>
            <a:ext cx="7793037" cy="1143000"/>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49B49F2C-DBE9-463B-94F0-8B79F1CB017F}"/>
              </a:ext>
            </a:extLst>
          </p:cNvPr>
          <p:cNvSpPr>
            <a:spLocks noGrp="1"/>
          </p:cNvSpPr>
          <p:nvPr>
            <p:ph type="sldNum" sz="quarter" idx="4294967295"/>
          </p:nvPr>
        </p:nvSpPr>
        <p:spPr>
          <a:xfrm>
            <a:off x="7086600" y="6356350"/>
            <a:ext cx="2057400" cy="365125"/>
          </a:xfrm>
        </p:spPr>
        <p:txBody>
          <a:bodyPr/>
          <a:lstStyle/>
          <a:p>
            <a:fld id="{3730D7F8-7BA7-494E-BD63-619F72892314}" type="slidenum">
              <a:rPr lang="zh-CN" altLang="en-US"/>
              <a:pPr/>
              <a:t>84</a:t>
            </a:fld>
            <a:endParaRPr lang="en-US" altLang="zh-CN"/>
          </a:p>
        </p:txBody>
      </p:sp>
      <p:sp>
        <p:nvSpPr>
          <p:cNvPr id="70659" name="Rectangle 3">
            <a:extLst>
              <a:ext uri="{FF2B5EF4-FFF2-40B4-BE49-F238E27FC236}">
                <a16:creationId xmlns:a16="http://schemas.microsoft.com/office/drawing/2014/main" id="{18490B6E-B8FC-41AC-BD2B-14075C3ADDE3}"/>
              </a:ext>
            </a:extLst>
          </p:cNvPr>
          <p:cNvSpPr>
            <a:spLocks noGrp="1" noChangeArrowheads="1"/>
          </p:cNvSpPr>
          <p:nvPr>
            <p:ph idx="4294967295"/>
          </p:nvPr>
        </p:nvSpPr>
        <p:spPr>
          <a:xfrm>
            <a:off x="467544" y="1752600"/>
            <a:ext cx="7886700" cy="4351338"/>
          </a:xfrm>
        </p:spPr>
        <p:txBody>
          <a:bodyPr>
            <a:normAutofit/>
          </a:bodyPr>
          <a:lstStyle/>
          <a:p>
            <a:pPr>
              <a:lnSpc>
                <a:spcPct val="150000"/>
              </a:lnSpc>
            </a:pPr>
            <a:r>
              <a:rPr lang="zh-CN" altLang="en-US" sz="2800" dirty="0"/>
              <a:t>命题7.19 在一个缩放阶段增广次数至多是2</a:t>
            </a:r>
            <a:r>
              <a:rPr lang="en-US" altLang="zh-CN" sz="2800" dirty="0"/>
              <a:t>m.</a:t>
            </a:r>
          </a:p>
          <a:p>
            <a:pPr marL="0" indent="0">
              <a:lnSpc>
                <a:spcPct val="150000"/>
              </a:lnSpc>
              <a:buNone/>
            </a:pPr>
            <a:r>
              <a:rPr lang="zh-CN" altLang="en-US" sz="2800" dirty="0"/>
              <a:t>证明：</a:t>
            </a:r>
            <a:endParaRPr lang="en-US" altLang="zh-CN" sz="2800" dirty="0"/>
          </a:p>
          <a:p>
            <a:pPr>
              <a:lnSpc>
                <a:spcPct val="150000"/>
              </a:lnSpc>
            </a:pPr>
            <a:r>
              <a:rPr lang="zh-CN" altLang="en-US" sz="2800" dirty="0"/>
              <a:t>考虑缩放阶段</a:t>
            </a:r>
            <a:r>
              <a:rPr lang="en-US" altLang="zh-CN" sz="2800" dirty="0">
                <a:sym typeface="Symbol" panose="05050102010706020507" pitchFamily="18" charset="2"/>
              </a:rPr>
              <a:t>,</a:t>
            </a:r>
            <a:r>
              <a:rPr lang="zh-CN" altLang="en-US" sz="2800" dirty="0">
                <a:sym typeface="Symbol" panose="05050102010706020507" pitchFamily="18" charset="2"/>
              </a:rPr>
              <a:t>令</a:t>
            </a:r>
            <a:r>
              <a:rPr lang="en-US" altLang="zh-CN" sz="2800" dirty="0" err="1">
                <a:sym typeface="Symbol" panose="05050102010706020507" pitchFamily="18" charset="2"/>
              </a:rPr>
              <a:t>f</a:t>
            </a:r>
            <a:r>
              <a:rPr lang="en-US" altLang="zh-CN" sz="2000" dirty="0" err="1">
                <a:sym typeface="Symbol" panose="05050102010706020507" pitchFamily="18" charset="2"/>
              </a:rPr>
              <a:t>p</a:t>
            </a:r>
            <a:r>
              <a:rPr lang="zh-CN" altLang="en-US" sz="2800" dirty="0">
                <a:sym typeface="Symbol" panose="05050102010706020507" pitchFamily="18" charset="2"/>
              </a:rPr>
              <a:t>是前一缩放阶段结束时的流。</a:t>
            </a:r>
            <a:endParaRPr lang="en-US" altLang="zh-CN" sz="2800" dirty="0">
              <a:sym typeface="Symbol" panose="05050102010706020507" pitchFamily="18" charset="2"/>
            </a:endParaRPr>
          </a:p>
          <a:p>
            <a:pPr>
              <a:lnSpc>
                <a:spcPct val="150000"/>
              </a:lnSpc>
            </a:pPr>
            <a:r>
              <a:rPr lang="zh-CN" altLang="en-US" sz="2800" dirty="0">
                <a:sym typeface="Symbol" panose="05050102010706020507" pitchFamily="18" charset="2"/>
              </a:rPr>
              <a:t>那时采用</a:t>
            </a:r>
            <a:r>
              <a:rPr lang="en-US" altLang="zh-CN" sz="2800" dirty="0">
                <a:sym typeface="Symbol" panose="05050102010706020507" pitchFamily="18" charset="2"/>
              </a:rPr>
              <a:t></a:t>
            </a:r>
            <a:r>
              <a:rPr lang="en-US" altLang="zh-CN" sz="2800" dirty="0">
                <a:latin typeface="Comic Sans MS" panose="030F0702030302020204" pitchFamily="66" charset="0"/>
                <a:sym typeface="Symbol" panose="05050102010706020507" pitchFamily="18" charset="2"/>
              </a:rPr>
              <a:t>’</a:t>
            </a:r>
            <a:r>
              <a:rPr lang="en-US" altLang="zh-CN" sz="2800" dirty="0">
                <a:sym typeface="Symbol" panose="05050102010706020507" pitchFamily="18" charset="2"/>
              </a:rPr>
              <a:t>=2 </a:t>
            </a:r>
            <a:r>
              <a:rPr lang="zh-CN" altLang="en-US" sz="2800" dirty="0">
                <a:sym typeface="Symbol" panose="05050102010706020507" pitchFamily="18" charset="2"/>
              </a:rPr>
              <a:t>作为参数，于是最大流</a:t>
            </a:r>
            <a:r>
              <a:rPr lang="en-US" altLang="zh-CN" sz="2800" dirty="0">
                <a:sym typeface="Symbol" panose="05050102010706020507" pitchFamily="18" charset="2"/>
              </a:rPr>
              <a:t>f*</a:t>
            </a:r>
            <a:r>
              <a:rPr lang="zh-CN" altLang="en-US" sz="2800" dirty="0">
                <a:sym typeface="Symbol" panose="05050102010706020507" pitchFamily="18" charset="2"/>
              </a:rPr>
              <a:t>至多是</a:t>
            </a:r>
            <a:r>
              <a:rPr lang="en-US" altLang="zh-CN" sz="2800" dirty="0">
                <a:sym typeface="Symbol" panose="05050102010706020507" pitchFamily="18" charset="2"/>
              </a:rPr>
              <a:t>v(</a:t>
            </a:r>
            <a:r>
              <a:rPr lang="en-US" altLang="zh-CN" sz="2800" dirty="0" err="1">
                <a:sym typeface="Symbol" panose="05050102010706020507" pitchFamily="18" charset="2"/>
              </a:rPr>
              <a:t>f</a:t>
            </a:r>
            <a:r>
              <a:rPr lang="en-US" altLang="zh-CN" sz="2000" dirty="0" err="1">
                <a:sym typeface="Symbol" panose="05050102010706020507" pitchFamily="18" charset="2"/>
              </a:rPr>
              <a:t>p</a:t>
            </a:r>
            <a:r>
              <a:rPr lang="en-US" altLang="zh-CN" sz="2800" dirty="0">
                <a:sym typeface="Symbol" panose="05050102010706020507" pitchFamily="18" charset="2"/>
              </a:rPr>
              <a:t>)+2m </a:t>
            </a:r>
          </a:p>
          <a:p>
            <a:pPr>
              <a:lnSpc>
                <a:spcPct val="150000"/>
              </a:lnSpc>
            </a:pPr>
            <a:r>
              <a:rPr lang="zh-CN" altLang="en-US" sz="2800" dirty="0">
                <a:sym typeface="Symbol" panose="05050102010706020507" pitchFamily="18" charset="2"/>
              </a:rPr>
              <a:t>因此至多可能存在2</a:t>
            </a:r>
            <a:r>
              <a:rPr lang="en-US" altLang="zh-CN" sz="2800" dirty="0">
                <a:sym typeface="Symbol" panose="05050102010706020507" pitchFamily="18" charset="2"/>
              </a:rPr>
              <a:t>m</a:t>
            </a:r>
            <a:r>
              <a:rPr lang="zh-CN" altLang="en-US" sz="2800" dirty="0">
                <a:sym typeface="Symbol" panose="05050102010706020507" pitchFamily="18" charset="2"/>
              </a:rPr>
              <a:t>次增广。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659">
                                            <p:txEl>
                                              <p:pRg st="1" end="1"/>
                                            </p:txEl>
                                          </p:spTgt>
                                        </p:tgtEl>
                                        <p:attrNameLst>
                                          <p:attrName>style.visibility</p:attrName>
                                        </p:attrNameLst>
                                      </p:cBhvr>
                                      <p:to>
                                        <p:strVal val="visible"/>
                                      </p:to>
                                    </p:set>
                                    <p:anim calcmode="lin" valueType="num">
                                      <p:cBhvr additive="base">
                                        <p:cTn id="13" dur="500" fill="hold"/>
                                        <p:tgtEl>
                                          <p:spTgt spid="706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6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659">
                                            <p:txEl>
                                              <p:pRg st="2" end="2"/>
                                            </p:txEl>
                                          </p:spTgt>
                                        </p:tgtEl>
                                        <p:attrNameLst>
                                          <p:attrName>style.visibility</p:attrName>
                                        </p:attrNameLst>
                                      </p:cBhvr>
                                      <p:to>
                                        <p:strVal val="visible"/>
                                      </p:to>
                                    </p:set>
                                    <p:anim calcmode="lin" valueType="num">
                                      <p:cBhvr additive="base">
                                        <p:cTn id="19" dur="500" fill="hold"/>
                                        <p:tgtEl>
                                          <p:spTgt spid="706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6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0659">
                                            <p:txEl>
                                              <p:pRg st="3" end="3"/>
                                            </p:txEl>
                                          </p:spTgt>
                                        </p:tgtEl>
                                        <p:attrNameLst>
                                          <p:attrName>style.visibility</p:attrName>
                                        </p:attrNameLst>
                                      </p:cBhvr>
                                      <p:to>
                                        <p:strVal val="visible"/>
                                      </p:to>
                                    </p:set>
                                    <p:anim calcmode="lin" valueType="num">
                                      <p:cBhvr additive="base">
                                        <p:cTn id="25" dur="500" fill="hold"/>
                                        <p:tgtEl>
                                          <p:spTgt spid="706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6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659">
                                            <p:txEl>
                                              <p:pRg st="4" end="4"/>
                                            </p:txEl>
                                          </p:spTgt>
                                        </p:tgtEl>
                                        <p:attrNameLst>
                                          <p:attrName>style.visibility</p:attrName>
                                        </p:attrNameLst>
                                      </p:cBhvr>
                                      <p:to>
                                        <p:strVal val="visible"/>
                                      </p:to>
                                    </p:set>
                                    <p:anim calcmode="lin" valueType="num">
                                      <p:cBhvr additive="base">
                                        <p:cTn id="31" dur="500" fill="hold"/>
                                        <p:tgtEl>
                                          <p:spTgt spid="706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06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6CD8DD8-D596-7F7E-98E0-80633B7B6413}"/>
            </a:ext>
          </a:extLst>
        </p:cNvPr>
        <p:cNvGrpSpPr/>
        <p:nvPr/>
      </p:nvGrpSpPr>
      <p:grpSpPr>
        <a:xfrm>
          <a:off x="0" y="0"/>
          <a:ext cx="0" cy="0"/>
          <a:chOff x="0" y="0"/>
          <a:chExt cx="0" cy="0"/>
        </a:xfrm>
      </p:grpSpPr>
      <p:sp>
        <p:nvSpPr>
          <p:cNvPr id="71682" name="Rectangle 2">
            <a:extLst>
              <a:ext uri="{FF2B5EF4-FFF2-40B4-BE49-F238E27FC236}">
                <a16:creationId xmlns:a16="http://schemas.microsoft.com/office/drawing/2014/main" id="{E550A8D4-31A6-7795-AF8D-8CEE0CCF85F0}"/>
              </a:ext>
            </a:extLst>
          </p:cNvPr>
          <p:cNvSpPr>
            <a:spLocks noGrp="1" noChangeArrowheads="1"/>
          </p:cNvSpPr>
          <p:nvPr>
            <p:ph type="title" idx="4294967295"/>
          </p:nvPr>
        </p:nvSpPr>
        <p:spPr>
          <a:xfrm>
            <a:off x="899592" y="581179"/>
            <a:ext cx="7793037" cy="1143000"/>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E377C4FC-D0A9-841B-0CC3-447281721669}"/>
              </a:ext>
            </a:extLst>
          </p:cNvPr>
          <p:cNvSpPr>
            <a:spLocks noGrp="1"/>
          </p:cNvSpPr>
          <p:nvPr>
            <p:ph type="sldNum" sz="quarter" idx="4294967295"/>
          </p:nvPr>
        </p:nvSpPr>
        <p:spPr>
          <a:xfrm>
            <a:off x="7086600" y="6356350"/>
            <a:ext cx="2057400" cy="365125"/>
          </a:xfrm>
        </p:spPr>
        <p:txBody>
          <a:bodyPr/>
          <a:lstStyle/>
          <a:p>
            <a:fld id="{5853180D-C3E4-448C-8EAB-CDF79BBDABD3}" type="slidenum">
              <a:rPr lang="zh-CN" altLang="en-US"/>
              <a:pPr/>
              <a:t>85</a:t>
            </a:fld>
            <a:endParaRPr lang="en-US" altLang="zh-CN"/>
          </a:p>
        </p:txBody>
      </p:sp>
      <p:sp>
        <p:nvSpPr>
          <p:cNvPr id="71683" name="Rectangle 3">
            <a:extLst>
              <a:ext uri="{FF2B5EF4-FFF2-40B4-BE49-F238E27FC236}">
                <a16:creationId xmlns:a16="http://schemas.microsoft.com/office/drawing/2014/main" id="{4E2CA977-7756-BE9A-EEAC-512314A6402B}"/>
              </a:ext>
            </a:extLst>
          </p:cNvPr>
          <p:cNvSpPr>
            <a:spLocks noGrp="1" noChangeArrowheads="1"/>
          </p:cNvSpPr>
          <p:nvPr>
            <p:ph idx="4294967295"/>
          </p:nvPr>
        </p:nvSpPr>
        <p:spPr>
          <a:xfrm>
            <a:off x="628650" y="1634120"/>
            <a:ext cx="8063979" cy="4351338"/>
          </a:xfrm>
        </p:spPr>
        <p:txBody>
          <a:bodyPr>
            <a:normAutofit/>
          </a:bodyPr>
          <a:lstStyle/>
          <a:p>
            <a:pPr>
              <a:lnSpc>
                <a:spcPct val="150000"/>
              </a:lnSpc>
            </a:pPr>
            <a:r>
              <a:rPr lang="zh-CN" altLang="en-US" sz="2800" dirty="0"/>
              <a:t>一次增广用</a:t>
            </a:r>
            <a:r>
              <a:rPr lang="en-US" altLang="zh-CN" sz="2800" dirty="0"/>
              <a:t>O(m)</a:t>
            </a:r>
            <a:r>
              <a:rPr lang="zh-CN" altLang="en-US" sz="2800" dirty="0"/>
              <a:t>时间(包括建立图，找到合适路径)</a:t>
            </a:r>
          </a:p>
          <a:p>
            <a:pPr>
              <a:lnSpc>
                <a:spcPct val="150000"/>
              </a:lnSpc>
            </a:pPr>
            <a:r>
              <a:rPr lang="zh-CN" altLang="en-US" sz="2800" dirty="0"/>
              <a:t>缩放次数：至多 </a:t>
            </a:r>
            <a:r>
              <a:rPr lang="en-US" altLang="zh-CN" sz="2800" dirty="0"/>
              <a:t>1 + </a:t>
            </a:r>
            <a:r>
              <a:rPr lang="en-US" altLang="zh-CN" sz="2800" dirty="0">
                <a:sym typeface="Symbol" panose="05050102010706020507" pitchFamily="18" charset="2"/>
              </a:rPr>
              <a:t></a:t>
            </a:r>
            <a:r>
              <a:rPr lang="en-US" altLang="zh-CN" sz="2800" dirty="0"/>
              <a:t>log</a:t>
            </a:r>
            <a:r>
              <a:rPr lang="en-US" altLang="zh-CN" sz="2800" baseline="-25000" dirty="0"/>
              <a:t>2 </a:t>
            </a:r>
            <a:r>
              <a:rPr lang="en-US" altLang="zh-CN" sz="2800" dirty="0"/>
              <a:t>C</a:t>
            </a:r>
            <a:r>
              <a:rPr lang="en-US" altLang="zh-CN" sz="2800" dirty="0">
                <a:sym typeface="Symbol" panose="05050102010706020507" pitchFamily="18" charset="2"/>
              </a:rPr>
              <a:t> </a:t>
            </a:r>
            <a:endParaRPr lang="zh-CN" altLang="en-US" sz="2800" dirty="0"/>
          </a:p>
          <a:p>
            <a:pPr>
              <a:lnSpc>
                <a:spcPct val="150000"/>
              </a:lnSpc>
            </a:pPr>
            <a:r>
              <a:rPr lang="zh-CN" altLang="en-US" sz="2800" dirty="0"/>
              <a:t>缩放阶段增广次数：至多2</a:t>
            </a:r>
            <a:r>
              <a:rPr lang="en-US" altLang="zh-CN" sz="2800" dirty="0"/>
              <a:t>m</a:t>
            </a:r>
          </a:p>
          <a:p>
            <a:pPr>
              <a:lnSpc>
                <a:spcPct val="150000"/>
              </a:lnSpc>
            </a:pPr>
            <a:r>
              <a:rPr lang="zh-CN" altLang="en-US" sz="2800" dirty="0"/>
              <a:t>总的时间复杂度：</a:t>
            </a:r>
          </a:p>
        </p:txBody>
      </p:sp>
      <p:pic>
        <p:nvPicPr>
          <p:cNvPr id="4" name="图片 3">
            <a:extLst>
              <a:ext uri="{FF2B5EF4-FFF2-40B4-BE49-F238E27FC236}">
                <a16:creationId xmlns:a16="http://schemas.microsoft.com/office/drawing/2014/main" id="{81E9D03D-FA37-CF1E-3555-13068255D876}"/>
              </a:ext>
            </a:extLst>
          </p:cNvPr>
          <p:cNvPicPr>
            <a:picLocks noChangeAspect="1"/>
          </p:cNvPicPr>
          <p:nvPr/>
        </p:nvPicPr>
        <p:blipFill>
          <a:blip r:embed="rId2"/>
          <a:stretch>
            <a:fillRect/>
          </a:stretch>
        </p:blipFill>
        <p:spPr>
          <a:xfrm>
            <a:off x="1974543" y="5013176"/>
            <a:ext cx="5112057" cy="694573"/>
          </a:xfrm>
          <a:prstGeom prst="rect">
            <a:avLst/>
          </a:prstGeom>
        </p:spPr>
      </p:pic>
    </p:spTree>
    <p:extLst>
      <p:ext uri="{BB962C8B-B14F-4D97-AF65-F5344CB8AC3E}">
        <p14:creationId xmlns:p14="http://schemas.microsoft.com/office/powerpoint/2010/main" val="4226583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 calcmode="lin" valueType="num">
                                      <p:cBhvr additive="base">
                                        <p:cTn id="7" dur="500" fill="hold"/>
                                        <p:tgtEl>
                                          <p:spTgt spid="716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3">
                                            <p:txEl>
                                              <p:pRg st="1" end="1"/>
                                            </p:txEl>
                                          </p:spTgt>
                                        </p:tgtEl>
                                        <p:attrNameLst>
                                          <p:attrName>style.visibility</p:attrName>
                                        </p:attrNameLst>
                                      </p:cBhvr>
                                      <p:to>
                                        <p:strVal val="visible"/>
                                      </p:to>
                                    </p:set>
                                    <p:anim calcmode="lin" valueType="num">
                                      <p:cBhvr additive="base">
                                        <p:cTn id="13" dur="500" fill="hold"/>
                                        <p:tgtEl>
                                          <p:spTgt spid="716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683">
                                            <p:txEl>
                                              <p:pRg st="2" end="2"/>
                                            </p:txEl>
                                          </p:spTgt>
                                        </p:tgtEl>
                                        <p:attrNameLst>
                                          <p:attrName>style.visibility</p:attrName>
                                        </p:attrNameLst>
                                      </p:cBhvr>
                                      <p:to>
                                        <p:strVal val="visible"/>
                                      </p:to>
                                    </p:set>
                                    <p:anim calcmode="lin" valueType="num">
                                      <p:cBhvr additive="base">
                                        <p:cTn id="19" dur="500" fill="hold"/>
                                        <p:tgtEl>
                                          <p:spTgt spid="716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683">
                                            <p:txEl>
                                              <p:pRg st="3" end="3"/>
                                            </p:txEl>
                                          </p:spTgt>
                                        </p:tgtEl>
                                        <p:attrNameLst>
                                          <p:attrName>style.visibility</p:attrName>
                                        </p:attrNameLst>
                                      </p:cBhvr>
                                      <p:to>
                                        <p:strVal val="visible"/>
                                      </p:to>
                                    </p:set>
                                    <p:anim calcmode="lin" valueType="num">
                                      <p:cBhvr additive="base">
                                        <p:cTn id="25" dur="500" fill="hold"/>
                                        <p:tgtEl>
                                          <p:spTgt spid="716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6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2DFD3CD6-8763-479D-982F-B02398D032AE}"/>
              </a:ext>
            </a:extLst>
          </p:cNvPr>
          <p:cNvSpPr>
            <a:spLocks noGrp="1" noChangeArrowheads="1"/>
          </p:cNvSpPr>
          <p:nvPr>
            <p:ph type="title" idx="4294967295"/>
          </p:nvPr>
        </p:nvSpPr>
        <p:spPr>
          <a:xfrm>
            <a:off x="899592" y="581179"/>
            <a:ext cx="7793037" cy="1143000"/>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A8963DE5-443B-4BC6-97E8-B6BFFD8CDA99}"/>
              </a:ext>
            </a:extLst>
          </p:cNvPr>
          <p:cNvSpPr>
            <a:spLocks noGrp="1"/>
          </p:cNvSpPr>
          <p:nvPr>
            <p:ph type="sldNum" sz="quarter" idx="4294967295"/>
          </p:nvPr>
        </p:nvSpPr>
        <p:spPr>
          <a:xfrm>
            <a:off x="7086600" y="6356350"/>
            <a:ext cx="2057400" cy="365125"/>
          </a:xfrm>
        </p:spPr>
        <p:txBody>
          <a:bodyPr/>
          <a:lstStyle/>
          <a:p>
            <a:fld id="{5853180D-C3E4-448C-8EAB-CDF79BBDABD3}" type="slidenum">
              <a:rPr lang="zh-CN" altLang="en-US"/>
              <a:pPr/>
              <a:t>86</a:t>
            </a:fld>
            <a:endParaRPr lang="en-US" altLang="zh-CN"/>
          </a:p>
        </p:txBody>
      </p:sp>
      <p:sp>
        <p:nvSpPr>
          <p:cNvPr id="71683" name="Rectangle 3">
            <a:extLst>
              <a:ext uri="{FF2B5EF4-FFF2-40B4-BE49-F238E27FC236}">
                <a16:creationId xmlns:a16="http://schemas.microsoft.com/office/drawing/2014/main" id="{51124093-9754-4BC6-B16F-F518AFB241B3}"/>
              </a:ext>
            </a:extLst>
          </p:cNvPr>
          <p:cNvSpPr>
            <a:spLocks noGrp="1" noChangeArrowheads="1"/>
          </p:cNvSpPr>
          <p:nvPr>
            <p:ph idx="4294967295"/>
          </p:nvPr>
        </p:nvSpPr>
        <p:spPr>
          <a:xfrm>
            <a:off x="628650" y="1743910"/>
            <a:ext cx="7886700" cy="4351338"/>
          </a:xfrm>
        </p:spPr>
        <p:txBody>
          <a:bodyPr>
            <a:normAutofit/>
          </a:bodyPr>
          <a:lstStyle/>
          <a:p>
            <a:pPr>
              <a:lnSpc>
                <a:spcPct val="150000"/>
              </a:lnSpc>
            </a:pPr>
            <a:r>
              <a:rPr lang="zh-CN" altLang="en-US" sz="2800" dirty="0"/>
              <a:t>定理7.20 在具有</a:t>
            </a:r>
            <a:r>
              <a:rPr lang="en-US" altLang="zh-CN" sz="2800" dirty="0"/>
              <a:t>m</a:t>
            </a:r>
            <a:r>
              <a:rPr lang="zh-CN" altLang="en-US" sz="2800" dirty="0"/>
              <a:t>条边和整数容量的图中，缩放最大流算法找最大流至多用  2</a:t>
            </a:r>
            <a:r>
              <a:rPr lang="en-US" altLang="zh-CN" sz="2800" dirty="0"/>
              <a:t>m(1 + </a:t>
            </a:r>
            <a:r>
              <a:rPr lang="en-US" altLang="zh-CN" sz="2800" dirty="0">
                <a:sym typeface="Symbol" panose="05050102010706020507" pitchFamily="18" charset="2"/>
              </a:rPr>
              <a:t></a:t>
            </a:r>
            <a:r>
              <a:rPr lang="en-US" altLang="zh-CN" sz="2800" dirty="0"/>
              <a:t>log</a:t>
            </a:r>
            <a:r>
              <a:rPr lang="en-US" altLang="zh-CN" sz="2800" baseline="-25000" dirty="0"/>
              <a:t>2 </a:t>
            </a:r>
            <a:r>
              <a:rPr lang="en-US" altLang="zh-CN" sz="2800" dirty="0"/>
              <a:t>C</a:t>
            </a:r>
            <a:r>
              <a:rPr lang="en-US" altLang="zh-CN" sz="2800" dirty="0">
                <a:sym typeface="Symbol" panose="05050102010706020507" pitchFamily="18" charset="2"/>
              </a:rPr>
              <a:t> </a:t>
            </a:r>
            <a:r>
              <a:rPr lang="en-US" altLang="zh-CN" sz="2800" dirty="0"/>
              <a:t>)</a:t>
            </a:r>
            <a:r>
              <a:rPr lang="zh-CN" altLang="en-US" sz="2800" dirty="0"/>
              <a:t>次增广，于是可在</a:t>
            </a:r>
            <a:r>
              <a:rPr lang="en-US" altLang="zh-CN" sz="2800" dirty="0">
                <a:solidFill>
                  <a:srgbClr val="FF0000"/>
                </a:solidFill>
                <a:sym typeface="Symbol" panose="05050102010706020507" pitchFamily="18" charset="2"/>
              </a:rPr>
              <a:t>O(m</a:t>
            </a:r>
            <a:r>
              <a:rPr lang="en-US" altLang="zh-CN" sz="2800" baseline="30000" dirty="0">
                <a:solidFill>
                  <a:srgbClr val="FF0000"/>
                </a:solidFill>
                <a:sym typeface="Symbol" panose="05050102010706020507" pitchFamily="18" charset="2"/>
              </a:rPr>
              <a:t>2</a:t>
            </a:r>
            <a:r>
              <a:rPr lang="en-US" altLang="zh-CN" sz="2800" dirty="0">
                <a:solidFill>
                  <a:srgbClr val="FF0000"/>
                </a:solidFill>
                <a:sym typeface="Symbol" panose="05050102010706020507" pitchFamily="18" charset="2"/>
              </a:rPr>
              <a:t> </a:t>
            </a:r>
            <a:r>
              <a:rPr lang="en-US" altLang="zh-CN" sz="2800" dirty="0">
                <a:solidFill>
                  <a:srgbClr val="FF0000"/>
                </a:solidFill>
              </a:rPr>
              <a:t>log</a:t>
            </a:r>
            <a:r>
              <a:rPr lang="en-US" altLang="zh-CN" sz="2800" baseline="-25000" dirty="0">
                <a:solidFill>
                  <a:srgbClr val="FF0000"/>
                </a:solidFill>
              </a:rPr>
              <a:t>2</a:t>
            </a:r>
            <a:r>
              <a:rPr lang="en-US" altLang="zh-CN" sz="2800" dirty="0">
                <a:solidFill>
                  <a:srgbClr val="FF0000"/>
                </a:solidFill>
              </a:rPr>
              <a:t> C) </a:t>
            </a:r>
            <a:r>
              <a:rPr lang="zh-CN" altLang="en-US" sz="2800" dirty="0"/>
              <a:t>时间内运行。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 calcmode="lin" valueType="num">
                                      <p:cBhvr additive="base">
                                        <p:cTn id="7" dur="500" fill="hold"/>
                                        <p:tgtEl>
                                          <p:spTgt spid="716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CAC2B9B-6563-405B-9457-54EA9AF06050}"/>
              </a:ext>
            </a:extLst>
          </p:cNvPr>
          <p:cNvSpPr>
            <a:spLocks noGrp="1" noChangeArrowheads="1"/>
          </p:cNvSpPr>
          <p:nvPr>
            <p:ph type="title" idx="4294967295"/>
          </p:nvPr>
        </p:nvSpPr>
        <p:spPr>
          <a:xfrm>
            <a:off x="467544" y="320675"/>
            <a:ext cx="7886700" cy="1325563"/>
          </a:xfrm>
        </p:spPr>
        <p:txBody>
          <a:bodyPr/>
          <a:lstStyle/>
          <a:p>
            <a:r>
              <a:rPr lang="zh-CN" altLang="en-US" dirty="0"/>
              <a:t>算法分析</a:t>
            </a:r>
          </a:p>
        </p:txBody>
      </p:sp>
      <p:sp>
        <p:nvSpPr>
          <p:cNvPr id="6" name="灯片编号占位符 5">
            <a:extLst>
              <a:ext uri="{FF2B5EF4-FFF2-40B4-BE49-F238E27FC236}">
                <a16:creationId xmlns:a16="http://schemas.microsoft.com/office/drawing/2014/main" id="{79C732F8-DF32-4406-9E1C-8E7F78E6B441}"/>
              </a:ext>
            </a:extLst>
          </p:cNvPr>
          <p:cNvSpPr>
            <a:spLocks noGrp="1"/>
          </p:cNvSpPr>
          <p:nvPr>
            <p:ph type="sldNum" sz="quarter" idx="4294967295"/>
          </p:nvPr>
        </p:nvSpPr>
        <p:spPr>
          <a:xfrm>
            <a:off x="7086600" y="6356350"/>
            <a:ext cx="2057400" cy="365125"/>
          </a:xfrm>
        </p:spPr>
        <p:txBody>
          <a:bodyPr/>
          <a:lstStyle/>
          <a:p>
            <a:fld id="{DEFDEFF0-9F53-4F82-9CAE-BE347390A36F}" type="slidenum">
              <a:rPr lang="zh-CN" altLang="en-US"/>
              <a:pPr/>
              <a:t>87</a:t>
            </a:fld>
            <a:endParaRPr lang="en-US" altLang="zh-CN"/>
          </a:p>
        </p:txBody>
      </p:sp>
      <p:sp>
        <p:nvSpPr>
          <p:cNvPr id="72707" name="Rectangle 3">
            <a:extLst>
              <a:ext uri="{FF2B5EF4-FFF2-40B4-BE49-F238E27FC236}">
                <a16:creationId xmlns:a16="http://schemas.microsoft.com/office/drawing/2014/main" id="{A8BC693F-D009-44E9-B993-7CFAC6E995F5}"/>
              </a:ext>
            </a:extLst>
          </p:cNvPr>
          <p:cNvSpPr>
            <a:spLocks noGrp="1" noChangeArrowheads="1"/>
          </p:cNvSpPr>
          <p:nvPr>
            <p:ph idx="4294967295"/>
          </p:nvPr>
        </p:nvSpPr>
        <p:spPr>
          <a:xfrm>
            <a:off x="467544" y="1825625"/>
            <a:ext cx="7886700" cy="4351338"/>
          </a:xfrm>
        </p:spPr>
        <p:txBody>
          <a:bodyPr>
            <a:normAutofit/>
          </a:bodyPr>
          <a:lstStyle/>
          <a:p>
            <a:pPr>
              <a:lnSpc>
                <a:spcPct val="150000"/>
              </a:lnSpc>
            </a:pPr>
            <a:r>
              <a:rPr lang="zh-CN" altLang="en-US" sz="2800" dirty="0"/>
              <a:t>一般的</a:t>
            </a:r>
            <a:r>
              <a:rPr lang="en-US" altLang="zh-CN" sz="2800" dirty="0"/>
              <a:t>Ford-Fulkerson</a:t>
            </a:r>
            <a:r>
              <a:rPr lang="zh-CN" altLang="en-US" sz="2800" dirty="0"/>
              <a:t>算法需要与容量的数量级成正比的时间；</a:t>
            </a:r>
          </a:p>
          <a:p>
            <a:pPr>
              <a:lnSpc>
                <a:spcPct val="150000"/>
              </a:lnSpc>
            </a:pPr>
            <a:r>
              <a:rPr lang="zh-CN" altLang="en-US" sz="2800" dirty="0"/>
              <a:t>这里给出的缩放算法只需要与说明问题输入的容量所需字节数成正比的时间</a:t>
            </a:r>
          </a:p>
          <a:p>
            <a:pPr>
              <a:lnSpc>
                <a:spcPct val="150000"/>
              </a:lnSpc>
            </a:pPr>
            <a:r>
              <a:rPr lang="zh-CN" altLang="en-US" sz="2800" dirty="0"/>
              <a:t>缩放算法运行在</a:t>
            </a:r>
            <a:r>
              <a:rPr lang="zh-CN" altLang="en-US" sz="2800" b="1" dirty="0"/>
              <a:t>输入规模</a:t>
            </a:r>
            <a:r>
              <a:rPr lang="zh-CN" altLang="en-US" sz="2800" dirty="0"/>
              <a:t>(边数及容量的数字表示)的多项式时间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 calcmode="lin" valueType="num">
                                      <p:cBhvr additive="base">
                                        <p:cTn id="7" dur="500" fill="hold"/>
                                        <p:tgtEl>
                                          <p:spTgt spid="72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xEl>
                                              <p:pRg st="1" end="1"/>
                                            </p:txEl>
                                          </p:spTgt>
                                        </p:tgtEl>
                                        <p:attrNameLst>
                                          <p:attrName>style.visibility</p:attrName>
                                        </p:attrNameLst>
                                      </p:cBhvr>
                                      <p:to>
                                        <p:strVal val="visible"/>
                                      </p:to>
                                    </p:set>
                                    <p:anim calcmode="lin" valueType="num">
                                      <p:cBhvr additive="base">
                                        <p:cTn id="13"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707">
                                            <p:txEl>
                                              <p:pRg st="2" end="2"/>
                                            </p:txEl>
                                          </p:spTgt>
                                        </p:tgtEl>
                                        <p:attrNameLst>
                                          <p:attrName>style.visibility</p:attrName>
                                        </p:attrNameLst>
                                      </p:cBhvr>
                                      <p:to>
                                        <p:strVal val="visible"/>
                                      </p:to>
                                    </p:set>
                                    <p:anim calcmode="lin" valueType="num">
                                      <p:cBhvr additive="base">
                                        <p:cTn id="19"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8792B03-DD4F-4BD9-8639-1D699C63200A}"/>
              </a:ext>
            </a:extLst>
          </p:cNvPr>
          <p:cNvSpPr>
            <a:spLocks noGrp="1" noChangeArrowheads="1"/>
          </p:cNvSpPr>
          <p:nvPr>
            <p:ph type="title" idx="4294967295"/>
          </p:nvPr>
        </p:nvSpPr>
        <p:spPr>
          <a:xfrm>
            <a:off x="478705" y="365125"/>
            <a:ext cx="7886700" cy="1325563"/>
          </a:xfrm>
        </p:spPr>
        <p:txBody>
          <a:bodyPr/>
          <a:lstStyle/>
          <a:p>
            <a:r>
              <a:rPr lang="zh-CN" altLang="en-US" dirty="0"/>
              <a:t>推广：强多项式算法</a:t>
            </a:r>
          </a:p>
        </p:txBody>
      </p:sp>
      <p:sp>
        <p:nvSpPr>
          <p:cNvPr id="6" name="灯片编号占位符 5">
            <a:extLst>
              <a:ext uri="{FF2B5EF4-FFF2-40B4-BE49-F238E27FC236}">
                <a16:creationId xmlns:a16="http://schemas.microsoft.com/office/drawing/2014/main" id="{B2863FB0-8902-48D0-953A-129E143F1658}"/>
              </a:ext>
            </a:extLst>
          </p:cNvPr>
          <p:cNvSpPr>
            <a:spLocks noGrp="1"/>
          </p:cNvSpPr>
          <p:nvPr>
            <p:ph type="sldNum" sz="quarter" idx="4294967295"/>
          </p:nvPr>
        </p:nvSpPr>
        <p:spPr>
          <a:xfrm>
            <a:off x="7086600" y="6356350"/>
            <a:ext cx="2057400" cy="365125"/>
          </a:xfrm>
        </p:spPr>
        <p:txBody>
          <a:bodyPr/>
          <a:lstStyle/>
          <a:p>
            <a:fld id="{D3D434DD-FB23-4D2F-AB1B-0BA5C2C0B513}" type="slidenum">
              <a:rPr lang="zh-CN" altLang="en-US"/>
              <a:pPr/>
              <a:t>88</a:t>
            </a:fld>
            <a:endParaRPr lang="en-US" altLang="zh-CN"/>
          </a:p>
        </p:txBody>
      </p:sp>
      <p:sp>
        <p:nvSpPr>
          <p:cNvPr id="73731" name="Rectangle 3">
            <a:extLst>
              <a:ext uri="{FF2B5EF4-FFF2-40B4-BE49-F238E27FC236}">
                <a16:creationId xmlns:a16="http://schemas.microsoft.com/office/drawing/2014/main" id="{6C8A84BE-FA8E-4C93-B92A-4B823A9CDDFC}"/>
              </a:ext>
            </a:extLst>
          </p:cNvPr>
          <p:cNvSpPr>
            <a:spLocks noGrp="1" noChangeArrowheads="1"/>
          </p:cNvSpPr>
          <p:nvPr>
            <p:ph idx="4294967295"/>
          </p:nvPr>
        </p:nvSpPr>
        <p:spPr>
          <a:xfrm>
            <a:off x="497898" y="1690688"/>
            <a:ext cx="7886700" cy="4351338"/>
          </a:xfrm>
        </p:spPr>
        <p:txBody>
          <a:bodyPr>
            <a:normAutofit/>
          </a:bodyPr>
          <a:lstStyle/>
          <a:p>
            <a:pPr>
              <a:lnSpc>
                <a:spcPct val="150000"/>
              </a:lnSpc>
            </a:pPr>
            <a:r>
              <a:rPr lang="zh-CN" altLang="en-US" sz="2800" dirty="0"/>
              <a:t>能不能要求比缩放算法所保证的质量更好的结果？</a:t>
            </a:r>
            <a:endParaRPr lang="en-US" altLang="zh-CN" sz="2800" dirty="0"/>
          </a:p>
          <a:p>
            <a:pPr>
              <a:lnSpc>
                <a:spcPct val="150000"/>
              </a:lnSpc>
            </a:pPr>
            <a:r>
              <a:rPr lang="zh-CN" altLang="en-US" sz="2800" dirty="0"/>
              <a:t>每次迭代选择具有</a:t>
            </a:r>
            <a:r>
              <a:rPr lang="zh-CN" altLang="en-US" sz="2800" b="1" dirty="0"/>
              <a:t>最少边数的增广路径</a:t>
            </a:r>
            <a:r>
              <a:rPr lang="zh-CN" altLang="en-US" sz="2800" dirty="0"/>
              <a:t>可导致一个强多项式的界</a:t>
            </a:r>
          </a:p>
          <a:p>
            <a:pPr>
              <a:lnSpc>
                <a:spcPct val="150000"/>
              </a:lnSpc>
            </a:pPr>
            <a:r>
              <a:rPr lang="en-US" altLang="zh-CN" sz="2800" dirty="0">
                <a:solidFill>
                  <a:schemeClr val="hlink"/>
                </a:solidFill>
              </a:rPr>
              <a:t>[Edmonds-Karp 1972, Dinitz 1970] </a:t>
            </a:r>
            <a:r>
              <a:rPr lang="zh-CN" altLang="en-US" sz="2800" dirty="0">
                <a:solidFill>
                  <a:schemeClr val="hlink"/>
                </a:solidFill>
              </a:rPr>
              <a:t>分别独立证明了，用这种选择，算法在至多</a:t>
            </a:r>
            <a:r>
              <a:rPr lang="en-US" altLang="zh-CN" sz="2800" dirty="0">
                <a:solidFill>
                  <a:schemeClr val="hlink"/>
                </a:solidFill>
              </a:rPr>
              <a:t>O(</a:t>
            </a:r>
            <a:r>
              <a:rPr lang="en-US" altLang="zh-CN" sz="2800" dirty="0" err="1">
                <a:solidFill>
                  <a:schemeClr val="hlink"/>
                </a:solidFill>
              </a:rPr>
              <a:t>mn</a:t>
            </a:r>
            <a:r>
              <a:rPr lang="en-US" altLang="zh-CN" sz="2800" dirty="0">
                <a:solidFill>
                  <a:schemeClr val="hlink"/>
                </a:solidFill>
              </a:rPr>
              <a:t>)</a:t>
            </a:r>
            <a:r>
              <a:rPr lang="zh-CN" altLang="en-US" sz="2800" dirty="0">
                <a:solidFill>
                  <a:schemeClr val="hlink"/>
                </a:solidFill>
              </a:rPr>
              <a:t>次迭代后终止</a:t>
            </a:r>
            <a:endParaRPr lang="en-US" altLang="zh-CN" sz="2800" dirty="0">
              <a:solidFill>
                <a:schemeClr val="hlink"/>
              </a:solidFill>
            </a:endParaRPr>
          </a:p>
          <a:p>
            <a:pPr>
              <a:lnSpc>
                <a:spcPct val="150000"/>
              </a:lnSpc>
            </a:pPr>
            <a:r>
              <a:rPr lang="zh-CN" altLang="en-US" sz="2800" dirty="0"/>
              <a:t>其他的一些改进复杂度  </a:t>
            </a:r>
            <a:r>
              <a:rPr lang="en-US" altLang="zh-CN" sz="2800" dirty="0"/>
              <a:t>O(</a:t>
            </a:r>
            <a:r>
              <a:rPr lang="en-US" altLang="zh-CN" sz="2800" dirty="0" err="1"/>
              <a:t>mnlogn</a:t>
            </a:r>
            <a:r>
              <a:rPr lang="en-US" altLang="zh-CN" sz="2800" dirty="0"/>
              <a:t>),O(n</a:t>
            </a:r>
            <a:r>
              <a:rPr lang="en-US" altLang="zh-CN" sz="2800" baseline="30000" dirty="0"/>
              <a:t>3</a:t>
            </a:r>
            <a:r>
              <a:rPr lang="en-US" altLang="zh-CN" sz="2800" dirty="0"/>
              <a:t>),</a:t>
            </a:r>
            <a:r>
              <a:rPr lang="en-US" altLang="zh-CN" sz="2800" dirty="0">
                <a:latin typeface="Times New Roman" panose="02020603050405020304" pitchFamily="18" charset="0"/>
              </a:rPr>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3731">
                                            <p:txEl>
                                              <p:pRg st="3" end="3"/>
                                            </p:txEl>
                                          </p:spTgt>
                                        </p:tgtEl>
                                        <p:attrNameLst>
                                          <p:attrName>style.visibility</p:attrName>
                                        </p:attrNameLst>
                                      </p:cBhvr>
                                      <p:to>
                                        <p:strVal val="visible"/>
                                      </p:to>
                                    </p:set>
                                    <p:anim calcmode="lin" valueType="num">
                                      <p:cBhvr additive="base">
                                        <p:cTn id="25" dur="500" fill="hold"/>
                                        <p:tgtEl>
                                          <p:spTgt spid="73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373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E881B58-B529-40D2-8B72-EA018DAA4C9F}"/>
              </a:ext>
            </a:extLst>
          </p:cNvPr>
          <p:cNvSpPr>
            <a:spLocks noGrp="1" noChangeArrowheads="1"/>
          </p:cNvSpPr>
          <p:nvPr>
            <p:ph type="title" idx="4294967295"/>
          </p:nvPr>
        </p:nvSpPr>
        <p:spPr>
          <a:xfrm>
            <a:off x="539552" y="160262"/>
            <a:ext cx="7886700" cy="1325563"/>
          </a:xfrm>
        </p:spPr>
        <p:txBody>
          <a:bodyPr/>
          <a:lstStyle/>
          <a:p>
            <a:r>
              <a:rPr lang="en-US" altLang="zh-CN" dirty="0"/>
              <a:t>7.5 </a:t>
            </a:r>
            <a:r>
              <a:rPr lang="zh-CN" altLang="en-US" dirty="0"/>
              <a:t>二分匹配问题</a:t>
            </a:r>
          </a:p>
        </p:txBody>
      </p:sp>
      <p:sp>
        <p:nvSpPr>
          <p:cNvPr id="6" name="灯片编号占位符 5">
            <a:extLst>
              <a:ext uri="{FF2B5EF4-FFF2-40B4-BE49-F238E27FC236}">
                <a16:creationId xmlns:a16="http://schemas.microsoft.com/office/drawing/2014/main" id="{BE11B519-6A37-4E79-A9F3-66EB6533BDFF}"/>
              </a:ext>
            </a:extLst>
          </p:cNvPr>
          <p:cNvSpPr>
            <a:spLocks noGrp="1"/>
          </p:cNvSpPr>
          <p:nvPr>
            <p:ph type="sldNum" sz="quarter" idx="4294967295"/>
          </p:nvPr>
        </p:nvSpPr>
        <p:spPr>
          <a:xfrm>
            <a:off x="7086600" y="6356350"/>
            <a:ext cx="2057400" cy="365125"/>
          </a:xfrm>
        </p:spPr>
        <p:txBody>
          <a:bodyPr/>
          <a:lstStyle/>
          <a:p>
            <a:fld id="{D14AA404-190B-4732-B641-3A6F53925962}" type="slidenum">
              <a:rPr lang="zh-CN" altLang="en-US"/>
              <a:pPr/>
              <a:t>89</a:t>
            </a:fld>
            <a:endParaRPr lang="en-US" altLang="zh-CN"/>
          </a:p>
        </p:txBody>
      </p:sp>
      <p:sp>
        <p:nvSpPr>
          <p:cNvPr id="75779" name="Rectangle 3">
            <a:extLst>
              <a:ext uri="{FF2B5EF4-FFF2-40B4-BE49-F238E27FC236}">
                <a16:creationId xmlns:a16="http://schemas.microsoft.com/office/drawing/2014/main" id="{410BC252-21DC-42EA-AE51-48AA477CEEB7}"/>
              </a:ext>
            </a:extLst>
          </p:cNvPr>
          <p:cNvSpPr>
            <a:spLocks noGrp="1" noChangeArrowheads="1"/>
          </p:cNvSpPr>
          <p:nvPr>
            <p:ph idx="4294967295"/>
          </p:nvPr>
        </p:nvSpPr>
        <p:spPr>
          <a:xfrm>
            <a:off x="524684" y="1340768"/>
            <a:ext cx="7772400" cy="5184576"/>
          </a:xfrm>
        </p:spPr>
        <p:txBody>
          <a:bodyPr>
            <a:noAutofit/>
          </a:bodyPr>
          <a:lstStyle/>
          <a:p>
            <a:pPr>
              <a:lnSpc>
                <a:spcPct val="150000"/>
              </a:lnSpc>
            </a:pPr>
            <a:r>
              <a:rPr lang="zh-CN" altLang="en-US" sz="2800" dirty="0">
                <a:solidFill>
                  <a:schemeClr val="hlink"/>
                </a:solidFill>
              </a:rPr>
              <a:t>二部图</a:t>
            </a:r>
            <a:r>
              <a:rPr lang="en-US" altLang="zh-CN" sz="2800" dirty="0"/>
              <a:t>G=(V,E)</a:t>
            </a:r>
            <a:r>
              <a:rPr lang="zh-CN" altLang="en-US" sz="2800" dirty="0"/>
              <a:t>是一个无向图，它的结点集合可以被划分成</a:t>
            </a:r>
            <a:r>
              <a:rPr lang="en-US" altLang="zh-CN" sz="2800" dirty="0"/>
              <a:t>V= L </a:t>
            </a:r>
            <a:r>
              <a:rPr lang="zh-CN" altLang="en-US" sz="2800" dirty="0">
                <a:sym typeface="Symbol" panose="05050102010706020507" pitchFamily="18" charset="2"/>
              </a:rPr>
              <a:t>∪</a:t>
            </a:r>
            <a:r>
              <a:rPr lang="en-US" altLang="zh-CN" sz="2800" dirty="0"/>
              <a:t> R,</a:t>
            </a:r>
            <a:r>
              <a:rPr lang="zh-CN" altLang="en-US" sz="2800" dirty="0"/>
              <a:t>并具有下述性质：每条边</a:t>
            </a:r>
            <a:r>
              <a:rPr lang="en-US" altLang="zh-CN" sz="2800" dirty="0"/>
              <a:t>e </a:t>
            </a:r>
            <a:r>
              <a:rPr lang="en-US" altLang="zh-CN" sz="2800" dirty="0">
                <a:sym typeface="Symbol" panose="05050102010706020507" pitchFamily="18" charset="2"/>
              </a:rPr>
              <a:t>E</a:t>
            </a:r>
            <a:r>
              <a:rPr lang="zh-CN" altLang="en-US" sz="2800" dirty="0">
                <a:sym typeface="Symbol" panose="05050102010706020507" pitchFamily="18" charset="2"/>
              </a:rPr>
              <a:t>有一个端点在</a:t>
            </a:r>
            <a:r>
              <a:rPr lang="en-US" altLang="zh-CN" sz="2800" dirty="0">
                <a:sym typeface="Symbol" panose="05050102010706020507" pitchFamily="18" charset="2"/>
              </a:rPr>
              <a:t>L</a:t>
            </a:r>
            <a:r>
              <a:rPr lang="zh-CN" altLang="en-US" sz="2800" dirty="0">
                <a:sym typeface="Symbol" panose="05050102010706020507" pitchFamily="18" charset="2"/>
              </a:rPr>
              <a:t>中，另一个端点在</a:t>
            </a:r>
            <a:r>
              <a:rPr lang="en-US" altLang="zh-CN" sz="2800" dirty="0">
                <a:sym typeface="Symbol" panose="05050102010706020507" pitchFamily="18" charset="2"/>
              </a:rPr>
              <a:t>R</a:t>
            </a:r>
            <a:r>
              <a:rPr lang="zh-CN" altLang="en-US" sz="2800" dirty="0">
                <a:sym typeface="Symbol" panose="05050102010706020507" pitchFamily="18" charset="2"/>
              </a:rPr>
              <a:t>中。</a:t>
            </a:r>
            <a:endParaRPr lang="zh-CN" altLang="en-US" sz="2800" dirty="0"/>
          </a:p>
          <a:p>
            <a:pPr>
              <a:lnSpc>
                <a:spcPct val="150000"/>
              </a:lnSpc>
            </a:pPr>
            <a:r>
              <a:rPr lang="zh-CN" altLang="en-US" sz="2800" dirty="0"/>
              <a:t>二分匹配.</a:t>
            </a:r>
          </a:p>
          <a:p>
            <a:pPr lvl="1">
              <a:lnSpc>
                <a:spcPct val="150000"/>
              </a:lnSpc>
            </a:pPr>
            <a:r>
              <a:rPr lang="zh-CN" altLang="en-US" sz="2400" dirty="0"/>
              <a:t>输入: 二部图</a:t>
            </a:r>
            <a:r>
              <a:rPr lang="en-US" altLang="zh-CN" sz="2400" dirty="0"/>
              <a:t>, G = (L </a:t>
            </a:r>
            <a:r>
              <a:rPr lang="zh-CN" altLang="en-US" sz="2400" dirty="0">
                <a:sym typeface="Symbol" panose="05050102010706020507" pitchFamily="18" charset="2"/>
              </a:rPr>
              <a:t>∪</a:t>
            </a:r>
            <a:r>
              <a:rPr lang="en-US" altLang="zh-CN" sz="2400" dirty="0"/>
              <a:t> R, E).</a:t>
            </a:r>
          </a:p>
          <a:p>
            <a:pPr lvl="1">
              <a:lnSpc>
                <a:spcPct val="150000"/>
              </a:lnSpc>
            </a:pPr>
            <a:r>
              <a:rPr lang="zh-CN" altLang="en-US" sz="2400" dirty="0">
                <a:sym typeface="Symbol" panose="05050102010706020507" pitchFamily="18" charset="2"/>
              </a:rPr>
              <a:t>如果每个结点至多出现在</a:t>
            </a:r>
            <a:r>
              <a:rPr lang="en-US" altLang="zh-CN" sz="2400" dirty="0">
                <a:sym typeface="Symbol" panose="05050102010706020507" pitchFamily="18" charset="2"/>
              </a:rPr>
              <a:t>M</a:t>
            </a:r>
            <a:r>
              <a:rPr lang="zh-CN" altLang="en-US" sz="2400" dirty="0">
                <a:sym typeface="Symbol" panose="05050102010706020507" pitchFamily="18" charset="2"/>
              </a:rPr>
              <a:t>中的一条边中，</a:t>
            </a:r>
            <a:r>
              <a:rPr lang="en-US" altLang="zh-CN" sz="2400" dirty="0"/>
              <a:t>M </a:t>
            </a:r>
            <a:r>
              <a:rPr lang="en-US" altLang="zh-CN" sz="2400" dirty="0">
                <a:sym typeface="Symbol" panose="05050102010706020507" pitchFamily="18" charset="2"/>
              </a:rPr>
              <a:t> E </a:t>
            </a:r>
            <a:r>
              <a:rPr lang="zh-CN" altLang="en-US" sz="2400" dirty="0">
                <a:sym typeface="Symbol" panose="05050102010706020507" pitchFamily="18" charset="2"/>
              </a:rPr>
              <a:t>是一个</a:t>
            </a:r>
            <a:r>
              <a:rPr lang="zh-CN" altLang="en-US" sz="2400" dirty="0">
                <a:solidFill>
                  <a:schemeClr val="hlink"/>
                </a:solidFill>
                <a:sym typeface="Symbol" panose="05050102010706020507" pitchFamily="18" charset="2"/>
              </a:rPr>
              <a:t>匹配</a:t>
            </a:r>
            <a:r>
              <a:rPr lang="zh-CN" altLang="en-US" sz="2400" dirty="0">
                <a:sym typeface="Symbol" panose="05050102010706020507" pitchFamily="18" charset="2"/>
              </a:rPr>
              <a:t>。</a:t>
            </a:r>
            <a:endParaRPr lang="en-US" altLang="zh-CN" sz="2400" dirty="0"/>
          </a:p>
          <a:p>
            <a:pPr lvl="1">
              <a:lnSpc>
                <a:spcPct val="150000"/>
              </a:lnSpc>
            </a:pPr>
            <a:r>
              <a:rPr lang="zh-CN" altLang="en-US" sz="2400" dirty="0">
                <a:sym typeface="Symbol" panose="05050102010706020507" pitchFamily="18" charset="2"/>
              </a:rPr>
              <a:t>最大匹配：</a:t>
            </a:r>
            <a:r>
              <a:rPr lang="zh-CN" altLang="en-US" sz="2400" b="1" dirty="0">
                <a:sym typeface="Symbol" panose="05050102010706020507" pitchFamily="18" charset="2"/>
              </a:rPr>
              <a:t>寻找具有最大数目的匹配</a:t>
            </a:r>
            <a:endParaRPr lang="en-US" altLang="zh-CN" sz="2400" b="1" dirty="0"/>
          </a:p>
          <a:p>
            <a:pPr>
              <a:lnSpc>
                <a:spcPct val="150000"/>
              </a:lnSpc>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9">
                                            <p:txEl>
                                              <p:pRg st="1" end="1"/>
                                            </p:txEl>
                                          </p:spTgt>
                                        </p:tgtEl>
                                        <p:attrNameLst>
                                          <p:attrName>style.visibility</p:attrName>
                                        </p:attrNameLst>
                                      </p:cBhvr>
                                      <p:to>
                                        <p:strVal val="visible"/>
                                      </p:to>
                                    </p:set>
                                    <p:anim calcmode="lin" valueType="num">
                                      <p:cBhvr additive="base">
                                        <p:cTn id="13" dur="500" fill="hold"/>
                                        <p:tgtEl>
                                          <p:spTgt spid="757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5779">
                                            <p:txEl>
                                              <p:pRg st="2" end="2"/>
                                            </p:txEl>
                                          </p:spTgt>
                                        </p:tgtEl>
                                        <p:attrNameLst>
                                          <p:attrName>style.visibility</p:attrName>
                                        </p:attrNameLst>
                                      </p:cBhvr>
                                      <p:to>
                                        <p:strVal val="visible"/>
                                      </p:to>
                                    </p:set>
                                    <p:anim calcmode="lin" valueType="num">
                                      <p:cBhvr additive="base">
                                        <p:cTn id="17" dur="500" fill="hold"/>
                                        <p:tgtEl>
                                          <p:spTgt spid="7577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577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5779">
                                            <p:txEl>
                                              <p:pRg st="3" end="3"/>
                                            </p:txEl>
                                          </p:spTgt>
                                        </p:tgtEl>
                                        <p:attrNameLst>
                                          <p:attrName>style.visibility</p:attrName>
                                        </p:attrNameLst>
                                      </p:cBhvr>
                                      <p:to>
                                        <p:strVal val="visible"/>
                                      </p:to>
                                    </p:set>
                                    <p:anim calcmode="lin" valueType="num">
                                      <p:cBhvr additive="base">
                                        <p:cTn id="21" dur="500" fill="hold"/>
                                        <p:tgtEl>
                                          <p:spTgt spid="7577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577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5779">
                                            <p:txEl>
                                              <p:pRg st="4" end="4"/>
                                            </p:txEl>
                                          </p:spTgt>
                                        </p:tgtEl>
                                        <p:attrNameLst>
                                          <p:attrName>style.visibility</p:attrName>
                                        </p:attrNameLst>
                                      </p:cBhvr>
                                      <p:to>
                                        <p:strVal val="visible"/>
                                      </p:to>
                                    </p:set>
                                    <p:anim calcmode="lin" valueType="num">
                                      <p:cBhvr additive="base">
                                        <p:cTn id="25" dur="500" fill="hold"/>
                                        <p:tgtEl>
                                          <p:spTgt spid="7577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577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14F83-DD16-25D5-7601-4B2DEFC973C3}"/>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A5621B80-2C4D-A7D0-E43B-9AADE6697EE6}"/>
              </a:ext>
            </a:extLst>
          </p:cNvPr>
          <p:cNvSpPr>
            <a:spLocks noGrp="1" noChangeArrowheads="1"/>
          </p:cNvSpPr>
          <p:nvPr>
            <p:ph type="title" idx="4294967295"/>
          </p:nvPr>
        </p:nvSpPr>
        <p:spPr>
          <a:xfrm>
            <a:off x="628650" y="136525"/>
            <a:ext cx="7886700" cy="1325563"/>
          </a:xfrm>
        </p:spPr>
        <p:txBody>
          <a:bodyPr/>
          <a:lstStyle/>
          <a:p>
            <a:r>
              <a:rPr lang="zh-CN" altLang="en-US" dirty="0"/>
              <a:t>网络流</a:t>
            </a:r>
          </a:p>
        </p:txBody>
      </p:sp>
      <p:sp>
        <p:nvSpPr>
          <p:cNvPr id="8" name="灯片编号占位符 5">
            <a:extLst>
              <a:ext uri="{FF2B5EF4-FFF2-40B4-BE49-F238E27FC236}">
                <a16:creationId xmlns:a16="http://schemas.microsoft.com/office/drawing/2014/main" id="{AFA899B1-AE11-7831-CE08-11235AFE4282}"/>
              </a:ext>
            </a:extLst>
          </p:cNvPr>
          <p:cNvSpPr>
            <a:spLocks noGrp="1"/>
          </p:cNvSpPr>
          <p:nvPr>
            <p:ph type="sldNum" sz="quarter" idx="4294967295"/>
          </p:nvPr>
        </p:nvSpPr>
        <p:spPr>
          <a:xfrm>
            <a:off x="6588224" y="6356350"/>
            <a:ext cx="2057400" cy="365125"/>
          </a:xfrm>
        </p:spPr>
        <p:txBody>
          <a:bodyPr/>
          <a:lstStyle/>
          <a:p>
            <a:fld id="{1065CF78-ECBB-44E6-BC87-98528AC1052A}" type="slidenum">
              <a:rPr lang="zh-CN" altLang="en-US"/>
              <a:pPr/>
              <a:t>9</a:t>
            </a:fld>
            <a:endParaRPr lang="en-US" altLang="zh-CN"/>
          </a:p>
        </p:txBody>
      </p:sp>
      <p:sp>
        <p:nvSpPr>
          <p:cNvPr id="2" name="Rectangle 3">
            <a:extLst>
              <a:ext uri="{FF2B5EF4-FFF2-40B4-BE49-F238E27FC236}">
                <a16:creationId xmlns:a16="http://schemas.microsoft.com/office/drawing/2014/main" id="{0612621C-D1E8-1263-DE11-012C8801EC71}"/>
              </a:ext>
            </a:extLst>
          </p:cNvPr>
          <p:cNvSpPr txBox="1">
            <a:spLocks noChangeArrowheads="1"/>
          </p:cNvSpPr>
          <p:nvPr/>
        </p:nvSpPr>
        <p:spPr>
          <a:xfrm>
            <a:off x="652546" y="1197888"/>
            <a:ext cx="8302903" cy="54930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lnSpc>
                <a:spcPct val="150000"/>
              </a:lnSpc>
              <a:spcBef>
                <a:spcPts val="600"/>
              </a:spcBef>
              <a:buNone/>
            </a:pPr>
            <a:r>
              <a:rPr lang="zh-CN" altLang="en-US" sz="2800" i="0" dirty="0">
                <a:solidFill>
                  <a:srgbClr val="000000"/>
                </a:solidFill>
                <a:effectLst/>
                <a:latin typeface="Inter"/>
              </a:rPr>
              <a:t>通信网络领域</a:t>
            </a:r>
          </a:p>
          <a:p>
            <a:pPr algn="l">
              <a:lnSpc>
                <a:spcPct val="150000"/>
              </a:lnSpc>
              <a:spcBef>
                <a:spcPts val="600"/>
              </a:spcBef>
            </a:pPr>
            <a:r>
              <a:rPr lang="zh-CN" altLang="en-US" sz="2800" i="0" dirty="0">
                <a:solidFill>
                  <a:srgbClr val="000000"/>
                </a:solidFill>
                <a:effectLst/>
                <a:latin typeface="Inter"/>
              </a:rPr>
              <a:t>数据传输：分析</a:t>
            </a:r>
            <a:r>
              <a:rPr lang="zh-CN" altLang="en-US" sz="2800" i="0" dirty="0">
                <a:solidFill>
                  <a:schemeClr val="accent2">
                    <a:lumMod val="60000"/>
                    <a:lumOff val="40000"/>
                  </a:schemeClr>
                </a:solidFill>
                <a:effectLst/>
                <a:latin typeface="Inter"/>
              </a:rPr>
              <a:t>数据在网络中的传输路径和流量分布</a:t>
            </a:r>
            <a:r>
              <a:rPr lang="zh-CN" altLang="en-US" sz="2800" i="0" dirty="0">
                <a:solidFill>
                  <a:srgbClr val="000000"/>
                </a:solidFill>
                <a:effectLst/>
                <a:latin typeface="Inter"/>
              </a:rPr>
              <a:t>，</a:t>
            </a:r>
            <a:r>
              <a:rPr lang="zh-CN" altLang="en-US" sz="2800" i="0" dirty="0">
                <a:solidFill>
                  <a:schemeClr val="accent2">
                    <a:lumMod val="60000"/>
                    <a:lumOff val="40000"/>
                  </a:schemeClr>
                </a:solidFill>
                <a:effectLst/>
                <a:latin typeface="Inter"/>
              </a:rPr>
              <a:t>优化数据路由算法</a:t>
            </a:r>
            <a:r>
              <a:rPr lang="zh-CN" altLang="en-US" sz="2800" i="0" dirty="0">
                <a:solidFill>
                  <a:srgbClr val="000000"/>
                </a:solidFill>
                <a:effectLst/>
                <a:latin typeface="Inter"/>
              </a:rPr>
              <a:t>，避免网络拥塞，确保数据能够快速、稳定地传输。</a:t>
            </a:r>
          </a:p>
          <a:p>
            <a:pPr algn="l">
              <a:lnSpc>
                <a:spcPct val="150000"/>
              </a:lnSpc>
              <a:spcBef>
                <a:spcPts val="600"/>
              </a:spcBef>
            </a:pPr>
            <a:r>
              <a:rPr lang="zh-CN" altLang="en-US" sz="2800" i="0" dirty="0">
                <a:solidFill>
                  <a:srgbClr val="000000"/>
                </a:solidFill>
                <a:effectLst/>
                <a:latin typeface="Inter"/>
              </a:rPr>
              <a:t>网络规划：在设计通信网络时，通过</a:t>
            </a:r>
            <a:r>
              <a:rPr lang="zh-CN" altLang="en-US" sz="2800" i="0" dirty="0">
                <a:solidFill>
                  <a:schemeClr val="accent2">
                    <a:lumMod val="60000"/>
                    <a:lumOff val="40000"/>
                  </a:schemeClr>
                </a:solidFill>
                <a:effectLst/>
                <a:latin typeface="Inter"/>
              </a:rPr>
              <a:t>网络流分析预测不同区域的数据流量需求</a:t>
            </a:r>
            <a:r>
              <a:rPr lang="zh-CN" altLang="en-US" sz="2800" i="0" dirty="0">
                <a:solidFill>
                  <a:srgbClr val="000000"/>
                </a:solidFill>
                <a:effectLst/>
                <a:latin typeface="Inter"/>
              </a:rPr>
              <a:t>，合理配置网络资源。</a:t>
            </a:r>
            <a:endParaRPr lang="zh-CN" altLang="en-US" sz="2400" i="0" dirty="0">
              <a:solidFill>
                <a:srgbClr val="000000"/>
              </a:solidFill>
              <a:effectLst/>
              <a:latin typeface="Inter"/>
            </a:endParaRPr>
          </a:p>
        </p:txBody>
      </p:sp>
    </p:spTree>
    <p:extLst>
      <p:ext uri="{BB962C8B-B14F-4D97-AF65-F5344CB8AC3E}">
        <p14:creationId xmlns:p14="http://schemas.microsoft.com/office/powerpoint/2010/main" val="3803735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77E153A9-502D-4234-87C1-429BBC890143}"/>
              </a:ext>
            </a:extLst>
          </p:cNvPr>
          <p:cNvSpPr>
            <a:spLocks noGrp="1" noChangeArrowheads="1"/>
          </p:cNvSpPr>
          <p:nvPr>
            <p:ph type="title" idx="4294967295"/>
          </p:nvPr>
        </p:nvSpPr>
        <p:spPr>
          <a:xfrm>
            <a:off x="539552" y="194013"/>
            <a:ext cx="7886700" cy="1325563"/>
          </a:xfrm>
        </p:spPr>
        <p:txBody>
          <a:bodyPr/>
          <a:lstStyle/>
          <a:p>
            <a:r>
              <a:rPr lang="zh-CN" altLang="en-US" dirty="0"/>
              <a:t>二分匹配问题</a:t>
            </a:r>
          </a:p>
        </p:txBody>
      </p:sp>
      <p:sp>
        <p:nvSpPr>
          <p:cNvPr id="8" name="灯片编号占位符 5">
            <a:extLst>
              <a:ext uri="{FF2B5EF4-FFF2-40B4-BE49-F238E27FC236}">
                <a16:creationId xmlns:a16="http://schemas.microsoft.com/office/drawing/2014/main" id="{618C07BB-84D0-4DF3-A101-FD22D07DFFA2}"/>
              </a:ext>
            </a:extLst>
          </p:cNvPr>
          <p:cNvSpPr>
            <a:spLocks noGrp="1"/>
          </p:cNvSpPr>
          <p:nvPr>
            <p:ph type="sldNum" sz="quarter" idx="4294967295"/>
          </p:nvPr>
        </p:nvSpPr>
        <p:spPr>
          <a:xfrm>
            <a:off x="7086600" y="6356350"/>
            <a:ext cx="2057400" cy="365125"/>
          </a:xfrm>
        </p:spPr>
        <p:txBody>
          <a:bodyPr/>
          <a:lstStyle/>
          <a:p>
            <a:fld id="{D1D3C465-CA90-4EAA-968E-517B38DDCBB9}" type="slidenum">
              <a:rPr lang="zh-CN" altLang="en-US"/>
              <a:pPr/>
              <a:t>90</a:t>
            </a:fld>
            <a:endParaRPr lang="en-US" altLang="zh-CN"/>
          </a:p>
        </p:txBody>
      </p:sp>
      <p:pic>
        <p:nvPicPr>
          <p:cNvPr id="76803" name="Picture 3">
            <a:extLst>
              <a:ext uri="{FF2B5EF4-FFF2-40B4-BE49-F238E27FC236}">
                <a16:creationId xmlns:a16="http://schemas.microsoft.com/office/drawing/2014/main" id="{A7740D3E-9B75-46A2-A86E-2FA893CC35B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2017713"/>
            <a:ext cx="5943600" cy="4114800"/>
          </a:xfrm>
        </p:spPr>
      </p:pic>
      <p:sp>
        <p:nvSpPr>
          <p:cNvPr id="76804" name="Text Box 4">
            <a:extLst>
              <a:ext uri="{FF2B5EF4-FFF2-40B4-BE49-F238E27FC236}">
                <a16:creationId xmlns:a16="http://schemas.microsoft.com/office/drawing/2014/main" id="{3816CC2D-D037-4456-A4ED-D74ACB9766DB}"/>
              </a:ext>
            </a:extLst>
          </p:cNvPr>
          <p:cNvSpPr txBox="1">
            <a:spLocks noChangeArrowheads="1"/>
          </p:cNvSpPr>
          <p:nvPr/>
        </p:nvSpPr>
        <p:spPr bwMode="auto">
          <a:xfrm>
            <a:off x="6019800" y="2895600"/>
            <a:ext cx="2119313" cy="1016305"/>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kumimoji="1" lang="zh-CN" altLang="en-US" sz="2400" u="sng" dirty="0"/>
              <a:t>匹配</a:t>
            </a:r>
          </a:p>
          <a:p>
            <a:pPr>
              <a:spcBef>
                <a:spcPct val="50000"/>
              </a:spcBef>
            </a:pPr>
            <a:r>
              <a:rPr kumimoji="1" lang="en-US" altLang="zh-CN" sz="2400" dirty="0"/>
              <a:t>1-2', 3-1', 4-5'  </a:t>
            </a:r>
          </a:p>
        </p:txBody>
      </p:sp>
      <p:sp>
        <p:nvSpPr>
          <p:cNvPr id="76805" name="Text Box 5">
            <a:extLst>
              <a:ext uri="{FF2B5EF4-FFF2-40B4-BE49-F238E27FC236}">
                <a16:creationId xmlns:a16="http://schemas.microsoft.com/office/drawing/2014/main" id="{672EC2FE-F82C-4E83-8CAF-F86AC10C35AD}"/>
              </a:ext>
            </a:extLst>
          </p:cNvPr>
          <p:cNvSpPr txBox="1">
            <a:spLocks noChangeArrowheads="1"/>
          </p:cNvSpPr>
          <p:nvPr/>
        </p:nvSpPr>
        <p:spPr bwMode="auto">
          <a:xfrm>
            <a:off x="6172200" y="4419600"/>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800">
                <a:solidFill>
                  <a:schemeClr val="hlink"/>
                </a:solidFill>
                <a:latin typeface="Tahoma" panose="020B0604030504040204" pitchFamily="34" charset="0"/>
              </a:rPr>
              <a:t>是最大匹配吗？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 calcmode="lin" valueType="num">
                                      <p:cBhvr additive="base">
                                        <p:cTn id="7" dur="500" fill="hold"/>
                                        <p:tgtEl>
                                          <p:spTgt spid="76804"/>
                                        </p:tgtEl>
                                        <p:attrNameLst>
                                          <p:attrName>ppt_x</p:attrName>
                                        </p:attrNameLst>
                                      </p:cBhvr>
                                      <p:tavLst>
                                        <p:tav tm="0">
                                          <p:val>
                                            <p:strVal val="1+#ppt_w/2"/>
                                          </p:val>
                                        </p:tav>
                                        <p:tav tm="100000">
                                          <p:val>
                                            <p:strVal val="#ppt_x"/>
                                          </p:val>
                                        </p:tav>
                                      </p:tavLst>
                                    </p:anim>
                                    <p:anim calcmode="lin" valueType="num">
                                      <p:cBhvr additive="base">
                                        <p:cTn id="8" dur="500" fill="hold"/>
                                        <p:tgtEl>
                                          <p:spTgt spid="768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6805"/>
                                        </p:tgtEl>
                                        <p:attrNameLst>
                                          <p:attrName>style.visibility</p:attrName>
                                        </p:attrNameLst>
                                      </p:cBhvr>
                                      <p:to>
                                        <p:strVal val="visible"/>
                                      </p:to>
                                    </p:set>
                                    <p:anim calcmode="lin" valueType="num">
                                      <p:cBhvr additive="base">
                                        <p:cTn id="13" dur="500" fill="hold"/>
                                        <p:tgtEl>
                                          <p:spTgt spid="76805"/>
                                        </p:tgtEl>
                                        <p:attrNameLst>
                                          <p:attrName>ppt_x</p:attrName>
                                        </p:attrNameLst>
                                      </p:cBhvr>
                                      <p:tavLst>
                                        <p:tav tm="0">
                                          <p:val>
                                            <p:strVal val="1+#ppt_w/2"/>
                                          </p:val>
                                        </p:tav>
                                        <p:tav tm="100000">
                                          <p:val>
                                            <p:strVal val="#ppt_x"/>
                                          </p:val>
                                        </p:tav>
                                      </p:tavLst>
                                    </p:anim>
                                    <p:anim calcmode="lin" valueType="num">
                                      <p:cBhvr additive="base">
                                        <p:cTn id="14" dur="500" fill="hold"/>
                                        <p:tgtEl>
                                          <p:spTgt spid="768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animBg="1" autoUpdateAnimBg="0"/>
      <p:bldP spid="76805"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3BF02E34-6A19-464D-A2F0-0DA16636B4B2}"/>
              </a:ext>
            </a:extLst>
          </p:cNvPr>
          <p:cNvSpPr>
            <a:spLocks noGrp="1" noChangeArrowheads="1"/>
          </p:cNvSpPr>
          <p:nvPr>
            <p:ph type="title" idx="4294967295"/>
          </p:nvPr>
        </p:nvSpPr>
        <p:spPr>
          <a:xfrm>
            <a:off x="628650" y="136525"/>
            <a:ext cx="7886700" cy="1325563"/>
          </a:xfrm>
        </p:spPr>
        <p:txBody>
          <a:bodyPr/>
          <a:lstStyle/>
          <a:p>
            <a:r>
              <a:rPr lang="zh-CN" altLang="en-US" dirty="0"/>
              <a:t>二分匹配问题</a:t>
            </a:r>
          </a:p>
        </p:txBody>
      </p:sp>
      <p:sp>
        <p:nvSpPr>
          <p:cNvPr id="7" name="灯片编号占位符 5">
            <a:extLst>
              <a:ext uri="{FF2B5EF4-FFF2-40B4-BE49-F238E27FC236}">
                <a16:creationId xmlns:a16="http://schemas.microsoft.com/office/drawing/2014/main" id="{7AB2DD23-3FE0-4911-8955-FCD4270A7A0F}"/>
              </a:ext>
            </a:extLst>
          </p:cNvPr>
          <p:cNvSpPr>
            <a:spLocks noGrp="1"/>
          </p:cNvSpPr>
          <p:nvPr>
            <p:ph type="sldNum" sz="quarter" idx="4294967295"/>
          </p:nvPr>
        </p:nvSpPr>
        <p:spPr>
          <a:xfrm>
            <a:off x="7086600" y="6356350"/>
            <a:ext cx="2057400" cy="365125"/>
          </a:xfrm>
        </p:spPr>
        <p:txBody>
          <a:bodyPr/>
          <a:lstStyle/>
          <a:p>
            <a:fld id="{C9AC8323-B52A-4F52-9EB7-2AD7A0790A76}" type="slidenum">
              <a:rPr lang="zh-CN" altLang="en-US"/>
              <a:pPr/>
              <a:t>91</a:t>
            </a:fld>
            <a:endParaRPr lang="en-US" altLang="zh-CN"/>
          </a:p>
        </p:txBody>
      </p:sp>
      <p:pic>
        <p:nvPicPr>
          <p:cNvPr id="77827" name="Picture 3">
            <a:extLst>
              <a:ext uri="{FF2B5EF4-FFF2-40B4-BE49-F238E27FC236}">
                <a16:creationId xmlns:a16="http://schemas.microsoft.com/office/drawing/2014/main" id="{0D29317D-6201-4CE9-9794-C107474CD5F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67544" y="1462088"/>
            <a:ext cx="3846513" cy="4114800"/>
          </a:xfrm>
        </p:spPr>
      </p:pic>
      <p:sp>
        <p:nvSpPr>
          <p:cNvPr id="77828" name="Text Box 4">
            <a:extLst>
              <a:ext uri="{FF2B5EF4-FFF2-40B4-BE49-F238E27FC236}">
                <a16:creationId xmlns:a16="http://schemas.microsoft.com/office/drawing/2014/main" id="{FC94EE48-B3A9-40E3-91D4-776863D797A0}"/>
              </a:ext>
            </a:extLst>
          </p:cNvPr>
          <p:cNvSpPr txBox="1">
            <a:spLocks noChangeArrowheads="1"/>
          </p:cNvSpPr>
          <p:nvPr/>
        </p:nvSpPr>
        <p:spPr bwMode="auto">
          <a:xfrm>
            <a:off x="5220072" y="2708920"/>
            <a:ext cx="2732856" cy="1016305"/>
          </a:xfrm>
          <a:prstGeom prst="rect">
            <a:avLst/>
          </a:prstGeom>
          <a:solidFill>
            <a:srgbClr val="C0C0C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a:spcBef>
                <a:spcPct val="50000"/>
              </a:spcBef>
            </a:pPr>
            <a:r>
              <a:rPr kumimoji="1" lang="zh-CN" altLang="en-US" sz="2400" u="sng"/>
              <a:t>最大匹配</a:t>
            </a:r>
          </a:p>
          <a:p>
            <a:pPr>
              <a:spcBef>
                <a:spcPct val="50000"/>
              </a:spcBef>
            </a:pPr>
            <a:r>
              <a:rPr kumimoji="1" lang="en-US" altLang="zh-CN" sz="2400"/>
              <a:t>1-1', 2-2', 3-3' 4-4'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7828"/>
                                        </p:tgtEl>
                                        <p:attrNameLst>
                                          <p:attrName>style.visibility</p:attrName>
                                        </p:attrNameLst>
                                      </p:cBhvr>
                                      <p:to>
                                        <p:strVal val="visible"/>
                                      </p:to>
                                    </p:set>
                                    <p:anim calcmode="lin" valueType="num">
                                      <p:cBhvr additive="base">
                                        <p:cTn id="7" dur="500" fill="hold"/>
                                        <p:tgtEl>
                                          <p:spTgt spid="77828"/>
                                        </p:tgtEl>
                                        <p:attrNameLst>
                                          <p:attrName>ppt_x</p:attrName>
                                        </p:attrNameLst>
                                      </p:cBhvr>
                                      <p:tavLst>
                                        <p:tav tm="0">
                                          <p:val>
                                            <p:strVal val="1+#ppt_w/2"/>
                                          </p:val>
                                        </p:tav>
                                        <p:tav tm="100000">
                                          <p:val>
                                            <p:strVal val="#ppt_x"/>
                                          </p:val>
                                        </p:tav>
                                      </p:tavLst>
                                    </p:anim>
                                    <p:anim calcmode="lin" valueType="num">
                                      <p:cBhvr additive="base">
                                        <p:cTn id="8" dur="500" fill="hold"/>
                                        <p:tgtEl>
                                          <p:spTgt spid="778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AA86D653-43AE-435A-9656-CC8B9F5FB6F7}"/>
              </a:ext>
            </a:extLst>
          </p:cNvPr>
          <p:cNvSpPr>
            <a:spLocks noGrp="1" noChangeArrowheads="1"/>
          </p:cNvSpPr>
          <p:nvPr>
            <p:ph type="title" idx="4294967295"/>
          </p:nvPr>
        </p:nvSpPr>
        <p:spPr>
          <a:xfrm>
            <a:off x="539552" y="320675"/>
            <a:ext cx="7886700" cy="1325563"/>
          </a:xfrm>
        </p:spPr>
        <p:txBody>
          <a:bodyPr/>
          <a:lstStyle/>
          <a:p>
            <a:r>
              <a:rPr lang="zh-CN" altLang="en-US" dirty="0"/>
              <a:t>二分匹配问题</a:t>
            </a:r>
          </a:p>
        </p:txBody>
      </p:sp>
      <p:sp>
        <p:nvSpPr>
          <p:cNvPr id="6" name="灯片编号占位符 5">
            <a:extLst>
              <a:ext uri="{FF2B5EF4-FFF2-40B4-BE49-F238E27FC236}">
                <a16:creationId xmlns:a16="http://schemas.microsoft.com/office/drawing/2014/main" id="{CF234DDC-C135-48B1-B955-3D35354F00C8}"/>
              </a:ext>
            </a:extLst>
          </p:cNvPr>
          <p:cNvSpPr>
            <a:spLocks noGrp="1"/>
          </p:cNvSpPr>
          <p:nvPr>
            <p:ph type="sldNum" sz="quarter" idx="4294967295"/>
          </p:nvPr>
        </p:nvSpPr>
        <p:spPr>
          <a:xfrm>
            <a:off x="7086600" y="6356350"/>
            <a:ext cx="2057400" cy="365125"/>
          </a:xfrm>
        </p:spPr>
        <p:txBody>
          <a:bodyPr/>
          <a:lstStyle/>
          <a:p>
            <a:fld id="{D7710129-B5AC-42F9-B7C4-D76EFD9C5D7A}" type="slidenum">
              <a:rPr lang="zh-CN" altLang="en-US"/>
              <a:pPr/>
              <a:t>92</a:t>
            </a:fld>
            <a:endParaRPr lang="en-US" altLang="zh-CN"/>
          </a:p>
        </p:txBody>
      </p:sp>
      <p:sp>
        <p:nvSpPr>
          <p:cNvPr id="78851" name="Rectangle 3">
            <a:extLst>
              <a:ext uri="{FF2B5EF4-FFF2-40B4-BE49-F238E27FC236}">
                <a16:creationId xmlns:a16="http://schemas.microsoft.com/office/drawing/2014/main" id="{6210A83C-E271-442E-A021-FB8A632C7B8D}"/>
              </a:ext>
            </a:extLst>
          </p:cNvPr>
          <p:cNvSpPr>
            <a:spLocks noGrp="1" noChangeArrowheads="1"/>
          </p:cNvSpPr>
          <p:nvPr>
            <p:ph idx="4294967295"/>
          </p:nvPr>
        </p:nvSpPr>
        <p:spPr>
          <a:xfrm>
            <a:off x="467544" y="1825625"/>
            <a:ext cx="7886700" cy="4351338"/>
          </a:xfrm>
        </p:spPr>
        <p:txBody>
          <a:bodyPr>
            <a:normAutofit/>
          </a:bodyPr>
          <a:lstStyle/>
          <a:p>
            <a:pPr algn="just">
              <a:lnSpc>
                <a:spcPct val="150000"/>
              </a:lnSpc>
            </a:pPr>
            <a:r>
              <a:rPr lang="zh-CN" altLang="en-US" sz="2800" dirty="0"/>
              <a:t>二分匹配问题看起来与流网络有一定类似的地方</a:t>
            </a:r>
          </a:p>
          <a:p>
            <a:pPr algn="just">
              <a:lnSpc>
                <a:spcPct val="150000"/>
              </a:lnSpc>
            </a:pPr>
            <a:r>
              <a:rPr lang="zh-CN" altLang="en-US" sz="2800" dirty="0"/>
              <a:t>这里将应用流网络的相关成型算法</a:t>
            </a:r>
          </a:p>
          <a:p>
            <a:pPr algn="just">
              <a:lnSpc>
                <a:spcPct val="150000"/>
              </a:lnSpc>
            </a:pPr>
            <a:r>
              <a:rPr lang="zh-CN" altLang="en-US" sz="2800" dirty="0">
                <a:solidFill>
                  <a:srgbClr val="FF0000"/>
                </a:solidFill>
              </a:rPr>
              <a:t>首先构造一个流网络</a:t>
            </a:r>
            <a:r>
              <a:rPr lang="zh-CN" altLang="en-US" sz="2800" dirty="0"/>
              <a:t>，满足需要的</a:t>
            </a:r>
            <a:r>
              <a:rPr lang="zh-CN" altLang="en-US" sz="2800" dirty="0">
                <a:solidFill>
                  <a:schemeClr val="accent4"/>
                </a:solidFill>
              </a:rPr>
              <a:t>容量条件，守恒条件</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6A95EA7-2E18-40AD-9D06-31BB67CCA843}"/>
              </a:ext>
            </a:extLst>
          </p:cNvPr>
          <p:cNvSpPr>
            <a:spLocks noGrp="1" noChangeArrowheads="1"/>
          </p:cNvSpPr>
          <p:nvPr>
            <p:ph type="title" idx="4294967295"/>
          </p:nvPr>
        </p:nvSpPr>
        <p:spPr>
          <a:xfrm>
            <a:off x="628650" y="303894"/>
            <a:ext cx="7886700" cy="1325563"/>
          </a:xfrm>
        </p:spPr>
        <p:txBody>
          <a:bodyPr/>
          <a:lstStyle/>
          <a:p>
            <a:r>
              <a:rPr lang="zh-CN" altLang="en-US" dirty="0"/>
              <a:t>二分匹配问题</a:t>
            </a:r>
          </a:p>
        </p:txBody>
      </p:sp>
      <p:sp>
        <p:nvSpPr>
          <p:cNvPr id="6" name="灯片编号占位符 5">
            <a:extLst>
              <a:ext uri="{FF2B5EF4-FFF2-40B4-BE49-F238E27FC236}">
                <a16:creationId xmlns:a16="http://schemas.microsoft.com/office/drawing/2014/main" id="{AB1B7123-44B3-4B69-B8CA-A15B3A5C5013}"/>
              </a:ext>
            </a:extLst>
          </p:cNvPr>
          <p:cNvSpPr>
            <a:spLocks noGrp="1"/>
          </p:cNvSpPr>
          <p:nvPr>
            <p:ph type="sldNum" sz="quarter" idx="4294967295"/>
          </p:nvPr>
        </p:nvSpPr>
        <p:spPr>
          <a:xfrm>
            <a:off x="7086600" y="6356350"/>
            <a:ext cx="2057400" cy="365125"/>
          </a:xfrm>
        </p:spPr>
        <p:txBody>
          <a:bodyPr/>
          <a:lstStyle/>
          <a:p>
            <a:fld id="{65C7AA5C-0276-4D5E-9207-12EFD397EDB4}" type="slidenum">
              <a:rPr lang="zh-CN" altLang="en-US"/>
              <a:pPr/>
              <a:t>93</a:t>
            </a:fld>
            <a:endParaRPr lang="en-US" altLang="zh-CN"/>
          </a:p>
        </p:txBody>
      </p:sp>
      <p:sp>
        <p:nvSpPr>
          <p:cNvPr id="79875" name="Rectangle 3">
            <a:extLst>
              <a:ext uri="{FF2B5EF4-FFF2-40B4-BE49-F238E27FC236}">
                <a16:creationId xmlns:a16="http://schemas.microsoft.com/office/drawing/2014/main" id="{E8C1C42D-D88C-4261-A593-DB426B2800A7}"/>
              </a:ext>
            </a:extLst>
          </p:cNvPr>
          <p:cNvSpPr>
            <a:spLocks noGrp="1" noChangeArrowheads="1"/>
          </p:cNvSpPr>
          <p:nvPr>
            <p:ph idx="4294967295"/>
          </p:nvPr>
        </p:nvSpPr>
        <p:spPr>
          <a:xfrm>
            <a:off x="628650" y="1412776"/>
            <a:ext cx="7886700" cy="4755796"/>
          </a:xfrm>
        </p:spPr>
        <p:txBody>
          <a:bodyPr>
            <a:normAutofit lnSpcReduction="10000"/>
          </a:bodyPr>
          <a:lstStyle/>
          <a:p>
            <a:pPr>
              <a:lnSpc>
                <a:spcPct val="150000"/>
              </a:lnSpc>
            </a:pPr>
            <a:r>
              <a:rPr lang="zh-CN" altLang="en-US" sz="3200" dirty="0"/>
              <a:t>最大流的构造.</a:t>
            </a:r>
          </a:p>
          <a:p>
            <a:pPr lvl="1">
              <a:lnSpc>
                <a:spcPct val="150000"/>
              </a:lnSpc>
            </a:pPr>
            <a:r>
              <a:rPr lang="zh-CN" altLang="en-US" sz="2800" dirty="0"/>
              <a:t>构造图 </a:t>
            </a:r>
            <a:r>
              <a:rPr lang="en-US" altLang="zh-CN" sz="2800" dirty="0"/>
              <a:t>G‘ = (L </a:t>
            </a:r>
            <a:r>
              <a:rPr lang="zh-CN" altLang="en-US" sz="2800" dirty="0"/>
              <a:t>∪</a:t>
            </a:r>
            <a:r>
              <a:rPr lang="en-US" altLang="zh-CN" sz="2800" dirty="0"/>
              <a:t> R</a:t>
            </a:r>
            <a:r>
              <a:rPr lang="en-US" altLang="zh-CN" sz="4400" baseline="-25000" dirty="0"/>
              <a:t> </a:t>
            </a:r>
            <a:r>
              <a:rPr lang="zh-CN" altLang="en-US" sz="2800" dirty="0">
                <a:sym typeface="Symbol" panose="05050102010706020507" pitchFamily="18" charset="2"/>
              </a:rPr>
              <a:t>∪</a:t>
            </a:r>
            <a:r>
              <a:rPr lang="en-US" altLang="zh-CN" sz="2800" dirty="0">
                <a:sym typeface="Symbol" panose="05050102010706020507" pitchFamily="18" charset="2"/>
              </a:rPr>
              <a:t> {s, t}</a:t>
            </a:r>
            <a:r>
              <a:rPr lang="en-US" altLang="zh-CN" sz="2800" dirty="0"/>
              <a:t>,  E' ).</a:t>
            </a:r>
          </a:p>
          <a:p>
            <a:pPr lvl="1">
              <a:lnSpc>
                <a:spcPct val="150000"/>
              </a:lnSpc>
            </a:pPr>
            <a:r>
              <a:rPr lang="zh-CN" altLang="en-US" sz="2800" dirty="0"/>
              <a:t>连接原图</a:t>
            </a:r>
            <a:r>
              <a:rPr lang="en-US" altLang="zh-CN" sz="2800" dirty="0">
                <a:solidFill>
                  <a:schemeClr val="accent4"/>
                </a:solidFill>
              </a:rPr>
              <a:t>L</a:t>
            </a:r>
            <a:r>
              <a:rPr lang="zh-CN" altLang="en-US" sz="2800" dirty="0">
                <a:solidFill>
                  <a:schemeClr val="accent4"/>
                </a:solidFill>
              </a:rPr>
              <a:t>到</a:t>
            </a:r>
            <a:r>
              <a:rPr lang="en-US" altLang="zh-CN" sz="2800" dirty="0">
                <a:solidFill>
                  <a:schemeClr val="accent4"/>
                </a:solidFill>
              </a:rPr>
              <a:t>R</a:t>
            </a:r>
            <a:r>
              <a:rPr lang="zh-CN" altLang="en-US" sz="2800" dirty="0">
                <a:solidFill>
                  <a:schemeClr val="accent4"/>
                </a:solidFill>
              </a:rPr>
              <a:t>的每条边赋予单位容量</a:t>
            </a:r>
            <a:r>
              <a:rPr lang="en-US" altLang="zh-CN" sz="2800" dirty="0"/>
              <a:t>.</a:t>
            </a:r>
          </a:p>
          <a:p>
            <a:pPr lvl="1">
              <a:lnSpc>
                <a:spcPct val="150000"/>
              </a:lnSpc>
            </a:pPr>
            <a:r>
              <a:rPr lang="zh-CN" altLang="en-US" sz="2800" dirty="0">
                <a:solidFill>
                  <a:schemeClr val="accent4"/>
                </a:solidFill>
              </a:rPr>
              <a:t>增加一个源点</a:t>
            </a:r>
            <a:r>
              <a:rPr lang="en-US" altLang="zh-CN" sz="2800" dirty="0">
                <a:solidFill>
                  <a:schemeClr val="accent4"/>
                </a:solidFill>
              </a:rPr>
              <a:t>s, </a:t>
            </a:r>
            <a:r>
              <a:rPr lang="zh-CN" altLang="en-US" sz="2800" dirty="0">
                <a:solidFill>
                  <a:schemeClr val="accent4"/>
                </a:solidFill>
              </a:rPr>
              <a:t>从</a:t>
            </a:r>
            <a:r>
              <a:rPr lang="en-US" altLang="zh-CN" sz="2800" dirty="0">
                <a:solidFill>
                  <a:schemeClr val="accent4"/>
                </a:solidFill>
              </a:rPr>
              <a:t>s</a:t>
            </a:r>
            <a:r>
              <a:rPr lang="zh-CN" altLang="en-US" sz="2800" dirty="0">
                <a:solidFill>
                  <a:schemeClr val="accent4"/>
                </a:solidFill>
              </a:rPr>
              <a:t>到</a:t>
            </a:r>
            <a:r>
              <a:rPr lang="en-US" altLang="zh-CN" sz="2800" dirty="0">
                <a:solidFill>
                  <a:schemeClr val="accent4"/>
                </a:solidFill>
              </a:rPr>
              <a:t>L</a:t>
            </a:r>
            <a:r>
              <a:rPr lang="zh-CN" altLang="en-US" sz="2800" dirty="0">
                <a:solidFill>
                  <a:schemeClr val="accent4"/>
                </a:solidFill>
              </a:rPr>
              <a:t>中的每个结点连接一条边，每条边赋予单位容量</a:t>
            </a:r>
            <a:r>
              <a:rPr lang="en-US" altLang="zh-CN" sz="2800" dirty="0"/>
              <a:t>.</a:t>
            </a:r>
          </a:p>
          <a:p>
            <a:pPr lvl="1">
              <a:lnSpc>
                <a:spcPct val="150000"/>
              </a:lnSpc>
            </a:pPr>
            <a:r>
              <a:rPr lang="zh-CN" altLang="en-US" sz="2800" dirty="0">
                <a:solidFill>
                  <a:schemeClr val="accent4"/>
                </a:solidFill>
              </a:rPr>
              <a:t>增加一个终点 </a:t>
            </a:r>
            <a:r>
              <a:rPr lang="en-US" altLang="zh-CN" sz="2800" dirty="0">
                <a:solidFill>
                  <a:schemeClr val="accent4"/>
                </a:solidFill>
              </a:rPr>
              <a:t>t, </a:t>
            </a:r>
            <a:r>
              <a:rPr lang="zh-CN" altLang="en-US" sz="2800" dirty="0">
                <a:solidFill>
                  <a:schemeClr val="accent4"/>
                </a:solidFill>
              </a:rPr>
              <a:t>从</a:t>
            </a:r>
            <a:r>
              <a:rPr lang="en-US" altLang="zh-CN" sz="2800" dirty="0">
                <a:solidFill>
                  <a:schemeClr val="accent4"/>
                </a:solidFill>
              </a:rPr>
              <a:t>R</a:t>
            </a:r>
            <a:r>
              <a:rPr lang="zh-CN" altLang="en-US" sz="2800" dirty="0">
                <a:solidFill>
                  <a:schemeClr val="accent4"/>
                </a:solidFill>
              </a:rPr>
              <a:t>中的每个结点到</a:t>
            </a:r>
            <a:r>
              <a:rPr lang="en-US" altLang="zh-CN" sz="2800" dirty="0">
                <a:solidFill>
                  <a:schemeClr val="accent4"/>
                </a:solidFill>
              </a:rPr>
              <a:t>t</a:t>
            </a:r>
            <a:r>
              <a:rPr lang="zh-CN" altLang="en-US" sz="2800" dirty="0">
                <a:solidFill>
                  <a:schemeClr val="accent4"/>
                </a:solidFill>
              </a:rPr>
              <a:t>连接一条边，每条边赋予单位容量</a:t>
            </a:r>
            <a:r>
              <a:rPr lang="en-US" altLang="zh-CN" sz="2800" dirty="0"/>
              <a:t>.</a:t>
            </a:r>
            <a:endParaRPr lang="zh-CN" altLang="en-US" sz="2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E8D0197-AD2A-4B85-B3DF-0C399BB61D14}"/>
              </a:ext>
            </a:extLst>
          </p:cNvPr>
          <p:cNvSpPr>
            <a:spLocks noGrp="1" noChangeArrowheads="1"/>
          </p:cNvSpPr>
          <p:nvPr>
            <p:ph type="title" idx="4294967295"/>
          </p:nvPr>
        </p:nvSpPr>
        <p:spPr>
          <a:xfrm>
            <a:off x="628650" y="260648"/>
            <a:ext cx="7886700" cy="1325563"/>
          </a:xfrm>
        </p:spPr>
        <p:txBody>
          <a:bodyPr/>
          <a:lstStyle/>
          <a:p>
            <a:r>
              <a:rPr lang="zh-CN" altLang="en-US" dirty="0"/>
              <a:t>二分匹配问题</a:t>
            </a:r>
          </a:p>
        </p:txBody>
      </p:sp>
      <p:sp>
        <p:nvSpPr>
          <p:cNvPr id="7" name="灯片编号占位符 5">
            <a:extLst>
              <a:ext uri="{FF2B5EF4-FFF2-40B4-BE49-F238E27FC236}">
                <a16:creationId xmlns:a16="http://schemas.microsoft.com/office/drawing/2014/main" id="{8A3717D1-A74E-4F26-A1AF-052E819EE86C}"/>
              </a:ext>
            </a:extLst>
          </p:cNvPr>
          <p:cNvSpPr>
            <a:spLocks noGrp="1"/>
          </p:cNvSpPr>
          <p:nvPr>
            <p:ph type="sldNum" sz="quarter" idx="4294967295"/>
          </p:nvPr>
        </p:nvSpPr>
        <p:spPr>
          <a:xfrm>
            <a:off x="7086600" y="6356350"/>
            <a:ext cx="2057400" cy="365125"/>
          </a:xfrm>
        </p:spPr>
        <p:txBody>
          <a:bodyPr/>
          <a:lstStyle/>
          <a:p>
            <a:fld id="{AD5945BF-A772-47D0-9FAF-2DC28B37F0EA}" type="slidenum">
              <a:rPr lang="zh-CN" altLang="en-US"/>
              <a:pPr/>
              <a:t>94</a:t>
            </a:fld>
            <a:endParaRPr lang="en-US" altLang="zh-CN"/>
          </a:p>
        </p:txBody>
      </p:sp>
      <p:pic>
        <p:nvPicPr>
          <p:cNvPr id="80903" name="Picture 7">
            <a:extLst>
              <a:ext uri="{FF2B5EF4-FFF2-40B4-BE49-F238E27FC236}">
                <a16:creationId xmlns:a16="http://schemas.microsoft.com/office/drawing/2014/main" id="{89197E70-B704-43C6-AA6D-32370C621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78" y="1772816"/>
            <a:ext cx="8517893" cy="4872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80303E7-DE49-4799-AD71-EB6362F9168B}"/>
              </a:ext>
            </a:extLst>
          </p:cNvPr>
          <p:cNvSpPr>
            <a:spLocks noGrp="1" noChangeArrowheads="1"/>
          </p:cNvSpPr>
          <p:nvPr>
            <p:ph type="title" idx="4294967295"/>
          </p:nvPr>
        </p:nvSpPr>
        <p:spPr>
          <a:xfrm>
            <a:off x="722313" y="558114"/>
            <a:ext cx="7793037" cy="1143000"/>
          </a:xfrm>
        </p:spPr>
        <p:txBody>
          <a:bodyPr/>
          <a:lstStyle/>
          <a:p>
            <a:r>
              <a:rPr lang="zh-CN" altLang="en-US" dirty="0"/>
              <a:t>二分匹配问题</a:t>
            </a:r>
          </a:p>
        </p:txBody>
      </p:sp>
      <p:sp>
        <p:nvSpPr>
          <p:cNvPr id="6" name="灯片编号占位符 5">
            <a:extLst>
              <a:ext uri="{FF2B5EF4-FFF2-40B4-BE49-F238E27FC236}">
                <a16:creationId xmlns:a16="http://schemas.microsoft.com/office/drawing/2014/main" id="{8C92B836-AB2C-43AB-B106-C0FF67B7BD08}"/>
              </a:ext>
            </a:extLst>
          </p:cNvPr>
          <p:cNvSpPr>
            <a:spLocks noGrp="1"/>
          </p:cNvSpPr>
          <p:nvPr>
            <p:ph type="sldNum" sz="quarter" idx="4294967295"/>
          </p:nvPr>
        </p:nvSpPr>
        <p:spPr>
          <a:xfrm>
            <a:off x="7086600" y="6356350"/>
            <a:ext cx="2057400" cy="365125"/>
          </a:xfrm>
        </p:spPr>
        <p:txBody>
          <a:bodyPr/>
          <a:lstStyle/>
          <a:p>
            <a:fld id="{C83E9C1F-922D-43C9-8A16-A717DBE8C7E7}" type="slidenum">
              <a:rPr lang="zh-CN" altLang="en-US"/>
              <a:pPr/>
              <a:t>95</a:t>
            </a:fld>
            <a:endParaRPr lang="en-US" altLang="zh-CN"/>
          </a:p>
        </p:txBody>
      </p:sp>
      <p:sp>
        <p:nvSpPr>
          <p:cNvPr id="81923" name="Rectangle 3">
            <a:extLst>
              <a:ext uri="{FF2B5EF4-FFF2-40B4-BE49-F238E27FC236}">
                <a16:creationId xmlns:a16="http://schemas.microsoft.com/office/drawing/2014/main" id="{C2873EEA-7171-4924-8B01-607FECF33C4E}"/>
              </a:ext>
            </a:extLst>
          </p:cNvPr>
          <p:cNvSpPr>
            <a:spLocks noGrp="1" noChangeArrowheads="1"/>
          </p:cNvSpPr>
          <p:nvPr>
            <p:ph idx="4294967295"/>
          </p:nvPr>
        </p:nvSpPr>
        <p:spPr>
          <a:xfrm>
            <a:off x="628650" y="1556792"/>
            <a:ext cx="7886700" cy="4896544"/>
          </a:xfrm>
        </p:spPr>
        <p:txBody>
          <a:bodyPr>
            <a:normAutofit fontScale="77500" lnSpcReduction="20000"/>
          </a:bodyPr>
          <a:lstStyle/>
          <a:p>
            <a:pPr>
              <a:lnSpc>
                <a:spcPct val="160000"/>
              </a:lnSpc>
            </a:pPr>
            <a:r>
              <a:rPr lang="zh-CN" altLang="en-US" sz="2800" dirty="0"/>
              <a:t>现在计算这个网络</a:t>
            </a:r>
            <a:r>
              <a:rPr lang="en-US" altLang="zh-CN" sz="2800" dirty="0"/>
              <a:t>G</a:t>
            </a:r>
            <a:r>
              <a:rPr lang="en-US" altLang="zh-CN" sz="2800" dirty="0">
                <a:latin typeface="Times New Roman" panose="02020603050405020304" pitchFamily="18" charset="0"/>
              </a:rPr>
              <a:t>’</a:t>
            </a:r>
            <a:r>
              <a:rPr lang="zh-CN" altLang="en-US" sz="2800" dirty="0"/>
              <a:t>的最大</a:t>
            </a:r>
            <a:r>
              <a:rPr lang="en-US" altLang="zh-CN" sz="2800" dirty="0"/>
              <a:t>s-t</a:t>
            </a:r>
            <a:r>
              <a:rPr lang="zh-CN" altLang="en-US" sz="2800" dirty="0"/>
              <a:t>流，我们发现</a:t>
            </a:r>
            <a:r>
              <a:rPr lang="zh-CN" altLang="en-US" sz="2800" dirty="0">
                <a:solidFill>
                  <a:schemeClr val="accent4"/>
                </a:solidFill>
              </a:rPr>
              <a:t>这个流的值等于</a:t>
            </a:r>
            <a:r>
              <a:rPr lang="en-US" altLang="zh-CN" sz="2800" dirty="0">
                <a:solidFill>
                  <a:schemeClr val="accent4"/>
                </a:solidFill>
              </a:rPr>
              <a:t>G</a:t>
            </a:r>
            <a:r>
              <a:rPr lang="zh-CN" altLang="en-US" sz="2800" dirty="0">
                <a:solidFill>
                  <a:schemeClr val="accent4"/>
                </a:solidFill>
              </a:rPr>
              <a:t>中最大匹配的大小</a:t>
            </a:r>
            <a:r>
              <a:rPr lang="zh-CN" altLang="en-US" sz="2800" dirty="0"/>
              <a:t>。</a:t>
            </a:r>
          </a:p>
          <a:p>
            <a:pPr>
              <a:lnSpc>
                <a:spcPct val="160000"/>
              </a:lnSpc>
            </a:pPr>
            <a:r>
              <a:rPr lang="zh-CN" altLang="en-US" sz="2800" b="1" dirty="0"/>
              <a:t>定理</a:t>
            </a:r>
            <a:r>
              <a:rPr lang="zh-CN" altLang="en-US" sz="2800" dirty="0"/>
              <a:t>. </a:t>
            </a:r>
            <a:r>
              <a:rPr lang="en-US" altLang="zh-CN" sz="2800" b="1" dirty="0"/>
              <a:t>G</a:t>
            </a:r>
            <a:r>
              <a:rPr lang="zh-CN" altLang="en-US" sz="2800" b="1" dirty="0"/>
              <a:t>中最大匹配的数目与所定义的</a:t>
            </a:r>
            <a:r>
              <a:rPr lang="en-US" altLang="zh-CN" sz="2800" b="1" dirty="0"/>
              <a:t>G</a:t>
            </a:r>
            <a:r>
              <a:rPr lang="en-US" altLang="zh-CN" sz="2800" b="1" dirty="0">
                <a:latin typeface="Comic Sans MS" panose="030F0702030302020204" pitchFamily="66" charset="0"/>
              </a:rPr>
              <a:t>‘</a:t>
            </a:r>
            <a:r>
              <a:rPr lang="zh-CN" altLang="en-US" sz="2800" b="1" dirty="0"/>
              <a:t>中最大流值相同</a:t>
            </a:r>
            <a:r>
              <a:rPr lang="zh-CN" altLang="en-US" sz="2800" dirty="0"/>
              <a:t>.</a:t>
            </a:r>
          </a:p>
          <a:p>
            <a:pPr>
              <a:lnSpc>
                <a:spcPct val="160000"/>
              </a:lnSpc>
            </a:pPr>
            <a:r>
              <a:rPr lang="zh-CN" altLang="en-US" sz="2800" dirty="0"/>
              <a:t>证明： </a:t>
            </a:r>
          </a:p>
          <a:p>
            <a:pPr>
              <a:lnSpc>
                <a:spcPct val="160000"/>
              </a:lnSpc>
              <a:buFont typeface="Wingdings" panose="05000000000000000000" pitchFamily="2" charset="2"/>
              <a:buNone/>
            </a:pPr>
            <a:r>
              <a:rPr lang="en-US" altLang="zh-CN" sz="2800" dirty="0"/>
              <a:t>     </a:t>
            </a:r>
            <a:r>
              <a:rPr lang="zh-CN" altLang="en-US" sz="2800" dirty="0"/>
              <a:t>设</a:t>
            </a:r>
            <a:r>
              <a:rPr lang="en-US" altLang="zh-CN" sz="2800" dirty="0">
                <a:solidFill>
                  <a:schemeClr val="accent4"/>
                </a:solidFill>
              </a:rPr>
              <a:t>G</a:t>
            </a:r>
            <a:r>
              <a:rPr lang="zh-CN" altLang="en-US" sz="2800" dirty="0">
                <a:solidFill>
                  <a:schemeClr val="accent4"/>
                </a:solidFill>
              </a:rPr>
              <a:t>中最大匹配集合是</a:t>
            </a:r>
            <a:r>
              <a:rPr lang="en-US" altLang="zh-CN" sz="2800" dirty="0">
                <a:solidFill>
                  <a:schemeClr val="accent4"/>
                </a:solidFill>
              </a:rPr>
              <a:t>M ，</a:t>
            </a:r>
            <a:r>
              <a:rPr lang="zh-CN" altLang="en-US" sz="2800" dirty="0">
                <a:solidFill>
                  <a:schemeClr val="accent4"/>
                </a:solidFill>
              </a:rPr>
              <a:t>其数目是 </a:t>
            </a:r>
            <a:r>
              <a:rPr lang="en-US" altLang="zh-CN" sz="2800" dirty="0">
                <a:solidFill>
                  <a:schemeClr val="accent4"/>
                </a:solidFill>
              </a:rPr>
              <a:t>k</a:t>
            </a:r>
            <a:r>
              <a:rPr lang="en-US" altLang="zh-CN" sz="2800" dirty="0"/>
              <a:t>.</a:t>
            </a:r>
          </a:p>
          <a:p>
            <a:pPr lvl="1">
              <a:lnSpc>
                <a:spcPct val="160000"/>
              </a:lnSpc>
            </a:pPr>
            <a:r>
              <a:rPr lang="zh-CN" altLang="en-US" sz="3100" dirty="0"/>
              <a:t>于是可以构造一个流</a:t>
            </a:r>
            <a:r>
              <a:rPr lang="en-US" altLang="zh-CN" sz="3100" dirty="0"/>
              <a:t>f, </a:t>
            </a:r>
            <a:r>
              <a:rPr lang="zh-CN" altLang="en-US" sz="3100" dirty="0"/>
              <a:t>每一条边从</a:t>
            </a:r>
            <a:r>
              <a:rPr lang="en-US" altLang="zh-CN" sz="3100" dirty="0"/>
              <a:t>s</a:t>
            </a:r>
            <a:r>
              <a:rPr lang="zh-CN" altLang="en-US" sz="3100" dirty="0"/>
              <a:t>出发，携带一个单位的容量</a:t>
            </a:r>
            <a:r>
              <a:rPr lang="en-US" altLang="zh-CN" sz="3100" dirty="0"/>
              <a:t>.</a:t>
            </a:r>
          </a:p>
          <a:p>
            <a:pPr lvl="1">
              <a:lnSpc>
                <a:spcPct val="160000"/>
              </a:lnSpc>
            </a:pPr>
            <a:r>
              <a:rPr lang="en-US" altLang="zh-CN" sz="3100" dirty="0"/>
              <a:t>f </a:t>
            </a:r>
            <a:r>
              <a:rPr lang="zh-CN" altLang="en-US" sz="3100" dirty="0"/>
              <a:t>是一个流，而且流值为</a:t>
            </a:r>
            <a:r>
              <a:rPr lang="en-US" altLang="zh-CN" sz="3100" dirty="0"/>
              <a:t>k. </a:t>
            </a:r>
          </a:p>
          <a:p>
            <a:pPr lvl="1">
              <a:lnSpc>
                <a:spcPct val="160000"/>
              </a:lnSpc>
            </a:pPr>
            <a:r>
              <a:rPr lang="zh-CN" altLang="en-US" sz="3100" dirty="0"/>
              <a:t>所以</a:t>
            </a:r>
            <a:r>
              <a:rPr lang="en-US" altLang="zh-CN" sz="3100" dirty="0"/>
              <a:t>G</a:t>
            </a:r>
            <a:r>
              <a:rPr lang="en-US" altLang="zh-CN" sz="3100" dirty="0">
                <a:latin typeface="Comic Sans MS" panose="030F0702030302020204" pitchFamily="66" charset="0"/>
              </a:rPr>
              <a:t>’</a:t>
            </a:r>
            <a:r>
              <a:rPr lang="zh-CN" altLang="en-US" sz="3100" dirty="0"/>
              <a:t>中最大流值&gt;=最大匹配数目</a:t>
            </a:r>
            <a:r>
              <a:rPr lang="en-US" altLang="zh-CN" sz="3100" dirty="0"/>
              <a:t>;</a:t>
            </a:r>
            <a:endParaRPr lang="zh-CN" altLang="en-US" sz="31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B532BB7-A4C7-47D4-B641-3363406F8D38}"/>
              </a:ext>
            </a:extLst>
          </p:cNvPr>
          <p:cNvSpPr>
            <a:spLocks noGrp="1" noChangeArrowheads="1"/>
          </p:cNvSpPr>
          <p:nvPr>
            <p:ph type="title" idx="4294967295"/>
          </p:nvPr>
        </p:nvSpPr>
        <p:spPr>
          <a:xfrm>
            <a:off x="755576" y="321468"/>
            <a:ext cx="7886700" cy="1325563"/>
          </a:xfrm>
        </p:spPr>
        <p:txBody>
          <a:bodyPr/>
          <a:lstStyle/>
          <a:p>
            <a:r>
              <a:rPr lang="zh-CN" altLang="en-US" dirty="0"/>
              <a:t>二分匹配问题</a:t>
            </a:r>
          </a:p>
        </p:txBody>
      </p:sp>
      <p:sp>
        <p:nvSpPr>
          <p:cNvPr id="7" name="灯片编号占位符 5">
            <a:extLst>
              <a:ext uri="{FF2B5EF4-FFF2-40B4-BE49-F238E27FC236}">
                <a16:creationId xmlns:a16="http://schemas.microsoft.com/office/drawing/2014/main" id="{E54BDBFE-9660-461F-9A13-642445BCD25E}"/>
              </a:ext>
            </a:extLst>
          </p:cNvPr>
          <p:cNvSpPr>
            <a:spLocks noGrp="1"/>
          </p:cNvSpPr>
          <p:nvPr>
            <p:ph type="sldNum" sz="quarter" idx="4294967295"/>
          </p:nvPr>
        </p:nvSpPr>
        <p:spPr>
          <a:xfrm>
            <a:off x="7086600" y="6356350"/>
            <a:ext cx="2057400" cy="365125"/>
          </a:xfrm>
        </p:spPr>
        <p:txBody>
          <a:bodyPr/>
          <a:lstStyle/>
          <a:p>
            <a:fld id="{E58DB929-0BCF-46A7-8021-439438DDB420}" type="slidenum">
              <a:rPr lang="zh-CN" altLang="en-US"/>
              <a:pPr/>
              <a:t>96</a:t>
            </a:fld>
            <a:endParaRPr lang="en-US" altLang="zh-CN"/>
          </a:p>
        </p:txBody>
      </p:sp>
      <p:sp>
        <p:nvSpPr>
          <p:cNvPr id="82948" name="Rectangle 4">
            <a:extLst>
              <a:ext uri="{FF2B5EF4-FFF2-40B4-BE49-F238E27FC236}">
                <a16:creationId xmlns:a16="http://schemas.microsoft.com/office/drawing/2014/main" id="{FA6277F8-80F9-41B9-B04B-8407F3086C62}"/>
              </a:ext>
            </a:extLst>
          </p:cNvPr>
          <p:cNvSpPr>
            <a:spLocks noGrp="1" noChangeArrowheads="1"/>
          </p:cNvSpPr>
          <p:nvPr>
            <p:ph idx="4294967295"/>
          </p:nvPr>
        </p:nvSpPr>
        <p:spPr>
          <a:xfrm>
            <a:off x="0" y="1825625"/>
            <a:ext cx="7886700" cy="4351338"/>
          </a:xfrm>
        </p:spPr>
        <p:txBody>
          <a:bodyPr/>
          <a:lstStyle/>
          <a:p>
            <a:r>
              <a:rPr lang="zh-CN" altLang="en-US"/>
              <a:t> </a:t>
            </a:r>
          </a:p>
        </p:txBody>
      </p:sp>
      <p:pic>
        <p:nvPicPr>
          <p:cNvPr id="82949" name="Picture 5">
            <a:extLst>
              <a:ext uri="{FF2B5EF4-FFF2-40B4-BE49-F238E27FC236}">
                <a16:creationId xmlns:a16="http://schemas.microsoft.com/office/drawing/2014/main" id="{CD1DAA5B-8E28-466C-A4FD-E7034B3B6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182813"/>
            <a:ext cx="8604250" cy="4125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9CAA2EDE-114D-4246-AA22-FDF348D35545}"/>
              </a:ext>
            </a:extLst>
          </p:cNvPr>
          <p:cNvSpPr>
            <a:spLocks noGrp="1" noChangeArrowheads="1"/>
          </p:cNvSpPr>
          <p:nvPr>
            <p:ph type="title" idx="4294967295"/>
          </p:nvPr>
        </p:nvSpPr>
        <p:spPr>
          <a:xfrm>
            <a:off x="628650" y="320675"/>
            <a:ext cx="7886700" cy="1325563"/>
          </a:xfrm>
        </p:spPr>
        <p:txBody>
          <a:bodyPr/>
          <a:lstStyle/>
          <a:p>
            <a:r>
              <a:rPr lang="zh-CN" altLang="en-US" dirty="0"/>
              <a:t>二分匹配问题</a:t>
            </a:r>
          </a:p>
        </p:txBody>
      </p:sp>
      <p:sp>
        <p:nvSpPr>
          <p:cNvPr id="6" name="灯片编号占位符 5">
            <a:extLst>
              <a:ext uri="{FF2B5EF4-FFF2-40B4-BE49-F238E27FC236}">
                <a16:creationId xmlns:a16="http://schemas.microsoft.com/office/drawing/2014/main" id="{B575A356-DD6F-45B8-A90B-94C630E6141F}"/>
              </a:ext>
            </a:extLst>
          </p:cNvPr>
          <p:cNvSpPr>
            <a:spLocks noGrp="1"/>
          </p:cNvSpPr>
          <p:nvPr>
            <p:ph type="sldNum" sz="quarter" idx="4294967295"/>
          </p:nvPr>
        </p:nvSpPr>
        <p:spPr>
          <a:xfrm>
            <a:off x="7086600" y="6356350"/>
            <a:ext cx="2057400" cy="365125"/>
          </a:xfrm>
        </p:spPr>
        <p:txBody>
          <a:bodyPr/>
          <a:lstStyle/>
          <a:p>
            <a:fld id="{4B0A5282-B529-46C7-8BF8-B85634EED99C}" type="slidenum">
              <a:rPr lang="zh-CN" altLang="en-US"/>
              <a:pPr/>
              <a:t>97</a:t>
            </a:fld>
            <a:endParaRPr lang="en-US" altLang="zh-CN"/>
          </a:p>
        </p:txBody>
      </p:sp>
      <p:sp>
        <p:nvSpPr>
          <p:cNvPr id="83971" name="Rectangle 3">
            <a:extLst>
              <a:ext uri="{FF2B5EF4-FFF2-40B4-BE49-F238E27FC236}">
                <a16:creationId xmlns:a16="http://schemas.microsoft.com/office/drawing/2014/main" id="{5F4ADAFD-F5D2-4D57-8E0F-D4CA4FE166B0}"/>
              </a:ext>
            </a:extLst>
          </p:cNvPr>
          <p:cNvSpPr>
            <a:spLocks noGrp="1" noChangeArrowheads="1"/>
          </p:cNvSpPr>
          <p:nvPr>
            <p:ph idx="4294967295"/>
          </p:nvPr>
        </p:nvSpPr>
        <p:spPr>
          <a:xfrm>
            <a:off x="614659" y="1819068"/>
            <a:ext cx="7886700" cy="4351338"/>
          </a:xfrm>
        </p:spPr>
        <p:txBody>
          <a:bodyPr>
            <a:normAutofit fontScale="77500" lnSpcReduction="20000"/>
          </a:bodyPr>
          <a:lstStyle/>
          <a:p>
            <a:pPr lvl="1">
              <a:lnSpc>
                <a:spcPct val="150000"/>
              </a:lnSpc>
              <a:buFont typeface="Wingdings" panose="05000000000000000000" pitchFamily="2" charset="2"/>
              <a:buNone/>
            </a:pPr>
            <a:r>
              <a:rPr lang="zh-CN" altLang="en-US" sz="3300" dirty="0"/>
              <a:t>设</a:t>
            </a:r>
            <a:r>
              <a:rPr lang="en-US" altLang="zh-CN" sz="3300" dirty="0"/>
              <a:t> f </a:t>
            </a:r>
            <a:r>
              <a:rPr lang="zh-CN" altLang="en-US" sz="3300" dirty="0"/>
              <a:t>是 </a:t>
            </a:r>
            <a:r>
              <a:rPr lang="en-US" altLang="zh-CN" sz="3300" dirty="0"/>
              <a:t>G</a:t>
            </a:r>
            <a:r>
              <a:rPr lang="en-US" altLang="zh-CN" sz="3300" dirty="0">
                <a:latin typeface="Comic Sans MS" panose="030F0702030302020204" pitchFamily="66" charset="0"/>
              </a:rPr>
              <a:t>‘</a:t>
            </a:r>
            <a:r>
              <a:rPr lang="en-US" altLang="zh-CN" sz="3300" dirty="0"/>
              <a:t> </a:t>
            </a:r>
            <a:r>
              <a:rPr lang="zh-CN" altLang="en-US" sz="3300" dirty="0"/>
              <a:t>最大流，其值为</a:t>
            </a:r>
            <a:r>
              <a:rPr lang="en-US" altLang="zh-CN" sz="3300" dirty="0"/>
              <a:t>k.</a:t>
            </a:r>
          </a:p>
          <a:p>
            <a:pPr lvl="1">
              <a:lnSpc>
                <a:spcPct val="150000"/>
              </a:lnSpc>
            </a:pPr>
            <a:r>
              <a:rPr lang="zh-CN" altLang="en-US" sz="3300" dirty="0"/>
              <a:t>考虑集合</a:t>
            </a:r>
            <a:r>
              <a:rPr lang="en-US" altLang="zh-CN" sz="3300" dirty="0"/>
              <a:t>M：</a:t>
            </a:r>
            <a:r>
              <a:rPr lang="zh-CN" altLang="en-US" sz="3300" u="sng" dirty="0"/>
              <a:t>从</a:t>
            </a:r>
            <a:r>
              <a:rPr lang="en-US" altLang="zh-CN" sz="3300" u="sng" dirty="0"/>
              <a:t>L</a:t>
            </a:r>
            <a:r>
              <a:rPr lang="zh-CN" altLang="en-US" sz="3300" u="sng" dirty="0"/>
              <a:t>到</a:t>
            </a:r>
            <a:r>
              <a:rPr lang="en-US" altLang="zh-CN" sz="3300" u="sng" dirty="0"/>
              <a:t>R</a:t>
            </a:r>
            <a:r>
              <a:rPr lang="zh-CN" altLang="en-US" sz="3300" u="sng" dirty="0"/>
              <a:t>权值为1的边的集合</a:t>
            </a:r>
            <a:r>
              <a:rPr lang="zh-CN" altLang="en-US" sz="3300" dirty="0"/>
              <a:t>，</a:t>
            </a:r>
            <a:r>
              <a:rPr lang="en-US" altLang="zh-CN" sz="3300" dirty="0"/>
              <a:t>i.e., f(e) = 1.</a:t>
            </a:r>
          </a:p>
          <a:p>
            <a:pPr lvl="2">
              <a:lnSpc>
                <a:spcPct val="150000"/>
              </a:lnSpc>
            </a:pPr>
            <a:r>
              <a:rPr lang="zh-CN" altLang="en-US" sz="3300" dirty="0"/>
              <a:t>可以发现每个节点至多在</a:t>
            </a:r>
            <a:r>
              <a:rPr lang="en-US" altLang="zh-CN" sz="3300" dirty="0"/>
              <a:t>M</a:t>
            </a:r>
            <a:r>
              <a:rPr lang="zh-CN" altLang="en-US" sz="3300" dirty="0"/>
              <a:t>的一条边中</a:t>
            </a:r>
          </a:p>
          <a:p>
            <a:pPr lvl="2">
              <a:lnSpc>
                <a:spcPct val="150000"/>
              </a:lnSpc>
            </a:pPr>
            <a:r>
              <a:rPr lang="en-US" altLang="zh-CN" sz="3300" dirty="0"/>
              <a:t>|M| = k:  </a:t>
            </a:r>
            <a:r>
              <a:rPr lang="zh-CN" altLang="en-US" sz="3300" dirty="0"/>
              <a:t>割 (</a:t>
            </a:r>
            <a:r>
              <a:rPr lang="en-US" altLang="zh-CN" sz="3300" dirty="0"/>
              <a:t>L</a:t>
            </a:r>
            <a:r>
              <a:rPr lang="en-US" altLang="zh-CN" sz="5600" baseline="-25000" dirty="0"/>
              <a:t> </a:t>
            </a:r>
            <a:r>
              <a:rPr lang="zh-CN" altLang="en-US" sz="3300" dirty="0">
                <a:sym typeface="Symbol" panose="05050102010706020507" pitchFamily="18" charset="2"/>
              </a:rPr>
              <a:t>∪ </a:t>
            </a:r>
            <a:r>
              <a:rPr lang="en-US" altLang="zh-CN" sz="3300" dirty="0">
                <a:sym typeface="Symbol" panose="05050102010706020507" pitchFamily="18" charset="2"/>
              </a:rPr>
              <a:t>s, R</a:t>
            </a:r>
            <a:r>
              <a:rPr lang="en-US" altLang="zh-CN" sz="5600" baseline="-25000" dirty="0"/>
              <a:t> </a:t>
            </a:r>
            <a:r>
              <a:rPr lang="zh-CN" altLang="en-US" sz="3300" dirty="0">
                <a:sym typeface="Symbol" panose="05050102010706020507" pitchFamily="18" charset="2"/>
              </a:rPr>
              <a:t>∪</a:t>
            </a:r>
            <a:r>
              <a:rPr lang="en-US" altLang="zh-CN" sz="3300" dirty="0">
                <a:sym typeface="Symbol" panose="05050102010706020507" pitchFamily="18" charset="2"/>
              </a:rPr>
              <a:t> t) </a:t>
            </a:r>
            <a:r>
              <a:rPr lang="zh-CN" altLang="en-US" sz="3300" dirty="0">
                <a:sym typeface="Symbol" panose="05050102010706020507" pitchFamily="18" charset="2"/>
              </a:rPr>
              <a:t>就是一个匹配</a:t>
            </a:r>
            <a:endParaRPr lang="zh-CN" altLang="en-US" sz="3300" dirty="0"/>
          </a:p>
          <a:p>
            <a:pPr>
              <a:lnSpc>
                <a:spcPct val="150000"/>
              </a:lnSpc>
              <a:buFont typeface="Wingdings" panose="05000000000000000000" pitchFamily="2" charset="2"/>
              <a:buNone/>
            </a:pPr>
            <a:r>
              <a:rPr lang="zh-CN" altLang="en-US" sz="2800" dirty="0"/>
              <a:t>   </a:t>
            </a:r>
            <a:r>
              <a:rPr lang="zh-CN" altLang="en-US" sz="3600" dirty="0"/>
              <a:t>所以最大匹配的数目&gt;=最大流值</a:t>
            </a:r>
          </a:p>
          <a:p>
            <a:pPr>
              <a:lnSpc>
                <a:spcPct val="150000"/>
              </a:lnSpc>
              <a:buFont typeface="Wingdings" panose="05000000000000000000" pitchFamily="2" charset="2"/>
              <a:buNone/>
            </a:pPr>
            <a:r>
              <a:rPr lang="zh-CN" altLang="en-US" sz="3600" dirty="0"/>
              <a:t>   因此定理成立。</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08F7EA0-4BC2-460A-A2C2-EA0466818785}"/>
              </a:ext>
            </a:extLst>
          </p:cNvPr>
          <p:cNvSpPr>
            <a:spLocks noGrp="1" noChangeArrowheads="1"/>
          </p:cNvSpPr>
          <p:nvPr>
            <p:ph type="title" idx="4294967295"/>
          </p:nvPr>
        </p:nvSpPr>
        <p:spPr>
          <a:xfrm>
            <a:off x="628650" y="169171"/>
            <a:ext cx="7886700" cy="1325563"/>
          </a:xfrm>
        </p:spPr>
        <p:txBody>
          <a:bodyPr/>
          <a:lstStyle/>
          <a:p>
            <a:r>
              <a:rPr lang="zh-CN" altLang="en-US" dirty="0"/>
              <a:t>二分匹配问题</a:t>
            </a:r>
          </a:p>
        </p:txBody>
      </p:sp>
      <p:sp>
        <p:nvSpPr>
          <p:cNvPr id="6" name="灯片编号占位符 5">
            <a:extLst>
              <a:ext uri="{FF2B5EF4-FFF2-40B4-BE49-F238E27FC236}">
                <a16:creationId xmlns:a16="http://schemas.microsoft.com/office/drawing/2014/main" id="{8DBDD9E4-90DA-42DB-A158-D6D45DF2AA3A}"/>
              </a:ext>
            </a:extLst>
          </p:cNvPr>
          <p:cNvSpPr>
            <a:spLocks noGrp="1"/>
          </p:cNvSpPr>
          <p:nvPr>
            <p:ph type="sldNum" sz="quarter" idx="4294967295"/>
          </p:nvPr>
        </p:nvSpPr>
        <p:spPr>
          <a:xfrm>
            <a:off x="7086600" y="6356350"/>
            <a:ext cx="2057400" cy="365125"/>
          </a:xfrm>
        </p:spPr>
        <p:txBody>
          <a:bodyPr/>
          <a:lstStyle/>
          <a:p>
            <a:fld id="{A6FB1183-5A50-4F36-A8CA-371E9E764862}" type="slidenum">
              <a:rPr lang="zh-CN" altLang="en-US"/>
              <a:pPr/>
              <a:t>98</a:t>
            </a:fld>
            <a:endParaRPr lang="en-US" altLang="zh-CN"/>
          </a:p>
        </p:txBody>
      </p:sp>
      <p:graphicFrame>
        <p:nvGraphicFramePr>
          <p:cNvPr id="84996" name="Object 4">
            <a:extLst>
              <a:ext uri="{FF2B5EF4-FFF2-40B4-BE49-F238E27FC236}">
                <a16:creationId xmlns:a16="http://schemas.microsoft.com/office/drawing/2014/main" id="{A346686E-B404-4505-B09C-62F6BB75C63A}"/>
              </a:ext>
            </a:extLst>
          </p:cNvPr>
          <p:cNvGraphicFramePr>
            <a:graphicFrameLocks noGrp="1" noChangeAspect="1"/>
          </p:cNvGraphicFramePr>
          <p:nvPr>
            <p:ph idx="4294967295"/>
            <p:extLst>
              <p:ext uri="{D42A27DB-BD31-4B8C-83A1-F6EECF244321}">
                <p14:modId xmlns:p14="http://schemas.microsoft.com/office/powerpoint/2010/main" val="555057509"/>
              </p:ext>
            </p:extLst>
          </p:nvPr>
        </p:nvGraphicFramePr>
        <p:xfrm>
          <a:off x="467544" y="2014985"/>
          <a:ext cx="7772400" cy="3821113"/>
        </p:xfrm>
        <a:graphic>
          <a:graphicData uri="http://schemas.openxmlformats.org/presentationml/2006/ole">
            <mc:AlternateContent xmlns:mc="http://schemas.openxmlformats.org/markup-compatibility/2006">
              <mc:Choice xmlns:v="urn:schemas-microsoft-com:vml" Requires="v">
                <p:oleObj name="BMP 图像" r:id="rId2" imgW="6257143" imgH="3076190" progId="Paint.Picture">
                  <p:embed/>
                </p:oleObj>
              </mc:Choice>
              <mc:Fallback>
                <p:oleObj name="BMP 图像" r:id="rId2" imgW="6257143" imgH="3076190"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14985"/>
                        <a:ext cx="7772400" cy="3821113"/>
                      </a:xfrm>
                      <a:prstGeom prst="rect">
                        <a:avLst/>
                      </a:prstGeom>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C67653CF-ADCC-4DFE-8056-D6E8203C042A}"/>
              </a:ext>
            </a:extLst>
          </p:cNvPr>
          <p:cNvSpPr>
            <a:spLocks noGrp="1" noChangeArrowheads="1"/>
          </p:cNvSpPr>
          <p:nvPr>
            <p:ph type="title" idx="4294967295"/>
          </p:nvPr>
        </p:nvSpPr>
        <p:spPr>
          <a:xfrm>
            <a:off x="395536" y="328607"/>
            <a:ext cx="7886700" cy="1325563"/>
          </a:xfrm>
        </p:spPr>
        <p:txBody>
          <a:bodyPr/>
          <a:lstStyle/>
          <a:p>
            <a:r>
              <a:rPr lang="zh-CN" altLang="en-US" dirty="0"/>
              <a:t>二分匹配问题：界定运行时间</a:t>
            </a:r>
          </a:p>
        </p:txBody>
      </p:sp>
      <p:sp>
        <p:nvSpPr>
          <p:cNvPr id="6" name="灯片编号占位符 5">
            <a:extLst>
              <a:ext uri="{FF2B5EF4-FFF2-40B4-BE49-F238E27FC236}">
                <a16:creationId xmlns:a16="http://schemas.microsoft.com/office/drawing/2014/main" id="{5E57D9F3-3147-4742-8507-09ED348BDF84}"/>
              </a:ext>
            </a:extLst>
          </p:cNvPr>
          <p:cNvSpPr>
            <a:spLocks noGrp="1"/>
          </p:cNvSpPr>
          <p:nvPr>
            <p:ph type="sldNum" sz="quarter" idx="4294967295"/>
          </p:nvPr>
        </p:nvSpPr>
        <p:spPr>
          <a:xfrm>
            <a:off x="7086600" y="6356350"/>
            <a:ext cx="2057400" cy="365125"/>
          </a:xfrm>
        </p:spPr>
        <p:txBody>
          <a:bodyPr/>
          <a:lstStyle/>
          <a:p>
            <a:fld id="{1DAB8BB9-9E20-4418-85E3-2765D3E29241}" type="slidenum">
              <a:rPr lang="zh-CN" altLang="en-US"/>
              <a:pPr/>
              <a:t>99</a:t>
            </a:fld>
            <a:endParaRPr lang="en-US" altLang="zh-CN"/>
          </a:p>
        </p:txBody>
      </p:sp>
      <p:sp>
        <p:nvSpPr>
          <p:cNvPr id="86019" name="Rectangle 3">
            <a:extLst>
              <a:ext uri="{FF2B5EF4-FFF2-40B4-BE49-F238E27FC236}">
                <a16:creationId xmlns:a16="http://schemas.microsoft.com/office/drawing/2014/main" id="{5B25A020-3FA8-42B5-9E07-CEE7A465F5F8}"/>
              </a:ext>
            </a:extLst>
          </p:cNvPr>
          <p:cNvSpPr>
            <a:spLocks noGrp="1" noChangeArrowheads="1"/>
          </p:cNvSpPr>
          <p:nvPr>
            <p:ph idx="4294967295"/>
          </p:nvPr>
        </p:nvSpPr>
        <p:spPr>
          <a:xfrm>
            <a:off x="395536" y="1829591"/>
            <a:ext cx="7886700" cy="4351338"/>
          </a:xfrm>
        </p:spPr>
        <p:txBody>
          <a:bodyPr>
            <a:normAutofit/>
          </a:bodyPr>
          <a:lstStyle/>
          <a:p>
            <a:pPr marL="0" indent="0">
              <a:lnSpc>
                <a:spcPct val="150000"/>
              </a:lnSpc>
              <a:buNone/>
            </a:pPr>
            <a:r>
              <a:rPr lang="zh-CN" altLang="en-US" sz="2800" b="1" dirty="0"/>
              <a:t>令</a:t>
            </a:r>
            <a:r>
              <a:rPr lang="en-US" altLang="zh-CN" sz="2800" b="1" dirty="0"/>
              <a:t>n=|L|=|R|,</a:t>
            </a:r>
            <a:r>
              <a:rPr lang="zh-CN" altLang="en-US" sz="2800" b="1" dirty="0"/>
              <a:t> </a:t>
            </a:r>
            <a:r>
              <a:rPr lang="en-US" altLang="zh-CN" sz="2800" b="1" dirty="0"/>
              <a:t>m</a:t>
            </a:r>
            <a:r>
              <a:rPr lang="zh-CN" altLang="en-US" sz="2800" b="1" dirty="0"/>
              <a:t>是</a:t>
            </a:r>
            <a:r>
              <a:rPr lang="en-US" altLang="zh-CN" sz="2800" b="1" dirty="0"/>
              <a:t>G</a:t>
            </a:r>
            <a:r>
              <a:rPr lang="zh-CN" altLang="en-US" sz="2800" b="1" dirty="0"/>
              <a:t>的边数</a:t>
            </a:r>
            <a:r>
              <a:rPr lang="zh-CN" altLang="en-US" sz="2800" dirty="0"/>
              <a:t>，一般假定初始问题中每个结点至少存在一条关联边，因此</a:t>
            </a:r>
            <a:r>
              <a:rPr lang="en-US" altLang="zh-CN" sz="2800" dirty="0"/>
              <a:t>m&gt;=n/2.</a:t>
            </a:r>
          </a:p>
          <a:p>
            <a:pPr>
              <a:lnSpc>
                <a:spcPct val="150000"/>
              </a:lnSpc>
            </a:pPr>
            <a:r>
              <a:rPr lang="zh-CN" altLang="en-US" sz="2800" b="1" dirty="0">
                <a:solidFill>
                  <a:srgbClr val="FF0000"/>
                </a:solidFill>
              </a:rPr>
              <a:t>时间复杂度？</a:t>
            </a:r>
          </a:p>
          <a:p>
            <a:pPr>
              <a:lnSpc>
                <a:spcPct val="150000"/>
              </a:lnSpc>
            </a:pPr>
            <a:r>
              <a:rPr lang="zh-CN" altLang="en-US" sz="2800" dirty="0"/>
              <a:t>注意到</a:t>
            </a:r>
            <a:r>
              <a:rPr lang="en-US" altLang="zh-CN" sz="2800" dirty="0"/>
              <a:t>C=|L|=n,</a:t>
            </a:r>
            <a:r>
              <a:rPr lang="zh-CN" altLang="en-US" sz="2800" dirty="0"/>
              <a:t>根据以前</a:t>
            </a:r>
            <a:r>
              <a:rPr lang="en-US" altLang="zh-CN" sz="2800" dirty="0"/>
              <a:t>O(</a:t>
            </a:r>
            <a:r>
              <a:rPr lang="en-US" altLang="zh-CN" sz="2800" dirty="0" err="1"/>
              <a:t>mC</a:t>
            </a:r>
            <a:r>
              <a:rPr lang="en-US" altLang="zh-CN" sz="2800" dirty="0"/>
              <a:t>)</a:t>
            </a:r>
            <a:r>
              <a:rPr lang="zh-CN" altLang="en-US" sz="2800" dirty="0"/>
              <a:t>的界</a:t>
            </a:r>
          </a:p>
          <a:p>
            <a:pPr>
              <a:lnSpc>
                <a:spcPct val="150000"/>
              </a:lnSpc>
            </a:pPr>
            <a:r>
              <a:rPr lang="zh-CN" altLang="en-US" sz="2800" dirty="0"/>
              <a:t>定理7.38　可以用</a:t>
            </a:r>
            <a:r>
              <a:rPr lang="en-US" altLang="zh-CN" sz="2800" dirty="0"/>
              <a:t>Ford-Fulkerson</a:t>
            </a:r>
            <a:r>
              <a:rPr lang="zh-CN" altLang="en-US" sz="2800" dirty="0"/>
              <a:t>算法在</a:t>
            </a:r>
            <a:r>
              <a:rPr lang="en-US" altLang="zh-CN" sz="2800" b="1" dirty="0"/>
              <a:t>O(</a:t>
            </a:r>
            <a:r>
              <a:rPr lang="en-US" altLang="zh-CN" sz="2800" b="1" dirty="0" err="1"/>
              <a:t>mn</a:t>
            </a:r>
            <a:r>
              <a:rPr lang="en-US" altLang="zh-CN" sz="2800" b="1" dirty="0"/>
              <a:t>)</a:t>
            </a:r>
            <a:r>
              <a:rPr lang="zh-CN" altLang="en-US" sz="2800" dirty="0"/>
              <a:t>时间内找到二部图中的一个最大匹配。</a:t>
            </a:r>
          </a:p>
          <a:p>
            <a:pPr>
              <a:lnSpc>
                <a:spcPct val="150000"/>
              </a:lnSpc>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additive="base">
                                        <p:cTn id="7" dur="500" fill="hold"/>
                                        <p:tgtEl>
                                          <p:spTgt spid="86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019">
                                            <p:txEl>
                                              <p:pRg st="1" end="1"/>
                                            </p:txEl>
                                          </p:spTgt>
                                        </p:tgtEl>
                                        <p:attrNameLst>
                                          <p:attrName>style.visibility</p:attrName>
                                        </p:attrNameLst>
                                      </p:cBhvr>
                                      <p:to>
                                        <p:strVal val="visible"/>
                                      </p:to>
                                    </p:set>
                                    <p:anim calcmode="lin" valueType="num">
                                      <p:cBhvr additive="base">
                                        <p:cTn id="13" dur="500" fill="hold"/>
                                        <p:tgtEl>
                                          <p:spTgt spid="86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019">
                                            <p:txEl>
                                              <p:pRg st="2" end="2"/>
                                            </p:txEl>
                                          </p:spTgt>
                                        </p:tgtEl>
                                        <p:attrNameLst>
                                          <p:attrName>style.visibility</p:attrName>
                                        </p:attrNameLst>
                                      </p:cBhvr>
                                      <p:to>
                                        <p:strVal val="visible"/>
                                      </p:to>
                                    </p:set>
                                    <p:anim calcmode="lin" valueType="num">
                                      <p:cBhvr additive="base">
                                        <p:cTn id="19" dur="500" fill="hold"/>
                                        <p:tgtEl>
                                          <p:spTgt spid="86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019">
                                            <p:txEl>
                                              <p:pRg st="3" end="3"/>
                                            </p:txEl>
                                          </p:spTgt>
                                        </p:tgtEl>
                                        <p:attrNameLst>
                                          <p:attrName>style.visibility</p:attrName>
                                        </p:attrNameLst>
                                      </p:cBhvr>
                                      <p:to>
                                        <p:strVal val="visible"/>
                                      </p:to>
                                    </p:set>
                                    <p:anim calcmode="lin" valueType="num">
                                      <p:cBhvr additive="base">
                                        <p:cTn id="25" dur="500" fill="hold"/>
                                        <p:tgtEl>
                                          <p:spTgt spid="86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0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autoUpdateAnimBg="0"/>
    </p:bldLst>
  </p:timing>
</p:sld>
</file>

<file path=ppt/theme/theme1.xml><?xml version="1.0" encoding="utf-8"?>
<a:theme xmlns:a="http://schemas.openxmlformats.org/drawingml/2006/main" name="主题1">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A00072"/>
      </a:accent4>
      <a:accent5>
        <a:srgbClr val="AD1798"/>
      </a:accent5>
      <a:accent6>
        <a:srgbClr val="D84D91"/>
      </a:accent6>
      <a:hlink>
        <a:srgbClr val="B26DA8"/>
      </a:hlink>
      <a:folHlink>
        <a:srgbClr val="CB9EC5"/>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915C5BE5-B032-485A-84D1-D8260B13304C}" vid="{BFC930FF-91FA-4820-A818-0387AAC554F1}"/>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5043</TotalTime>
  <Words>8243</Words>
  <Application>Microsoft Office PowerPoint</Application>
  <PresentationFormat>全屏显示(4:3)</PresentationFormat>
  <Paragraphs>679</Paragraphs>
  <Slides>99</Slides>
  <Notes>48</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99</vt:i4>
      </vt:variant>
    </vt:vector>
  </HeadingPairs>
  <TitlesOfParts>
    <vt:vector size="117" baseType="lpstr">
      <vt:lpstr>DeepSeek-CJK-patch</vt:lpstr>
      <vt:lpstr>Inter</vt:lpstr>
      <vt:lpstr>Monotype Sorts</vt:lpstr>
      <vt:lpstr>黑体</vt:lpstr>
      <vt:lpstr>华文隶书</vt:lpstr>
      <vt:lpstr>Arial</vt:lpstr>
      <vt:lpstr>Calibri</vt:lpstr>
      <vt:lpstr>Cambria Math</vt:lpstr>
      <vt:lpstr>Comic Sans MS</vt:lpstr>
      <vt:lpstr>Symbol</vt:lpstr>
      <vt:lpstr>Tahoma</vt:lpstr>
      <vt:lpstr>Times New Roman</vt:lpstr>
      <vt:lpstr>Wingdings</vt:lpstr>
      <vt:lpstr>主题1</vt:lpstr>
      <vt:lpstr>Equation</vt:lpstr>
      <vt:lpstr>Photo Editor Photo</vt:lpstr>
      <vt:lpstr>Bitmap Image</vt:lpstr>
      <vt:lpstr>BMP 图像</vt:lpstr>
      <vt:lpstr>PowerPoint 演示文稿</vt:lpstr>
      <vt:lpstr>网络流</vt:lpstr>
      <vt:lpstr>网络流</vt:lpstr>
      <vt:lpstr>网络流</vt:lpstr>
      <vt:lpstr>网络流</vt:lpstr>
      <vt:lpstr>网络流</vt:lpstr>
      <vt:lpstr>网络流</vt:lpstr>
      <vt:lpstr>网络流</vt:lpstr>
      <vt:lpstr>网络流</vt:lpstr>
      <vt:lpstr>网络流</vt:lpstr>
      <vt:lpstr>网络流</vt:lpstr>
      <vt:lpstr>网络流</vt:lpstr>
      <vt:lpstr>网络流</vt:lpstr>
      <vt:lpstr>7.1 最大流问题</vt:lpstr>
      <vt:lpstr>7.1 最大流问题</vt:lpstr>
      <vt:lpstr>最大流问题</vt:lpstr>
      <vt:lpstr>7.1 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最大流问题</vt:lpstr>
      <vt:lpstr>PowerPoint 演示文稿</vt:lpstr>
      <vt:lpstr>PowerPoint 演示文稿</vt:lpstr>
      <vt:lpstr>PowerPoint 演示文稿</vt:lpstr>
      <vt:lpstr>算法设计</vt:lpstr>
      <vt:lpstr>算法设计</vt:lpstr>
      <vt:lpstr>算法分析</vt:lpstr>
      <vt:lpstr>算法分析</vt:lpstr>
      <vt:lpstr>算法分析</vt:lpstr>
      <vt:lpstr>算法分析</vt:lpstr>
      <vt:lpstr>算法分析</vt:lpstr>
      <vt:lpstr>算法分析</vt:lpstr>
      <vt:lpstr>7.2 网络中的最大流与最小割</vt:lpstr>
      <vt:lpstr>7.2 网络中的最大流与最小割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   剩余图构建规则</vt:lpstr>
      <vt:lpstr>最大流与最小割 利用 BFS 划分顶点集</vt:lpstr>
      <vt:lpstr>最大流与最小割   证明最小割</vt:lpstr>
      <vt:lpstr>最大流与最小割   证明最小割</vt:lpstr>
      <vt:lpstr>最大流与最小割</vt:lpstr>
      <vt:lpstr>最大流与最小割</vt:lpstr>
      <vt:lpstr>7.3 选择好的增广路径</vt:lpstr>
      <vt:lpstr>选择好的增广路径</vt:lpstr>
      <vt:lpstr>选择好的增广路径</vt:lpstr>
      <vt:lpstr>选择好的增广路径</vt:lpstr>
      <vt:lpstr>选择好的增广路径</vt:lpstr>
      <vt:lpstr>算法</vt:lpstr>
      <vt:lpstr>算法分析</vt:lpstr>
      <vt:lpstr>算法分析</vt:lpstr>
      <vt:lpstr>算法分析</vt:lpstr>
      <vt:lpstr>算法分析</vt:lpstr>
      <vt:lpstr>算法分析</vt:lpstr>
      <vt:lpstr>算法分析</vt:lpstr>
      <vt:lpstr>算法分析</vt:lpstr>
      <vt:lpstr>算法分析</vt:lpstr>
      <vt:lpstr>算法分析</vt:lpstr>
      <vt:lpstr>算法分析</vt:lpstr>
      <vt:lpstr>推广：强多项式算法</vt:lpstr>
      <vt:lpstr>7.5 二分匹配问题</vt:lpstr>
      <vt:lpstr>二分匹配问题</vt:lpstr>
      <vt:lpstr>二分匹配问题</vt:lpstr>
      <vt:lpstr>二分匹配问题</vt:lpstr>
      <vt:lpstr>二分匹配问题</vt:lpstr>
      <vt:lpstr>二分匹配问题</vt:lpstr>
      <vt:lpstr>二分匹配问题</vt:lpstr>
      <vt:lpstr>二分匹配问题</vt:lpstr>
      <vt:lpstr>二分匹配问题</vt:lpstr>
      <vt:lpstr>二分匹配问题</vt:lpstr>
      <vt:lpstr>二分匹配问题：界定运行时间</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 Su</dc:creator>
  <cp:lastModifiedBy>David Ma</cp:lastModifiedBy>
  <cp:revision>509</cp:revision>
  <dcterms:created xsi:type="dcterms:W3CDTF">2008-11-30T01:21:47Z</dcterms:created>
  <dcterms:modified xsi:type="dcterms:W3CDTF">2025-05-20T14:38:18Z</dcterms:modified>
</cp:coreProperties>
</file>